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65" r:id="rId2"/>
    <p:sldId id="256" r:id="rId3"/>
    <p:sldId id="258" r:id="rId4"/>
    <p:sldId id="260" r:id="rId5"/>
    <p:sldId id="257" r:id="rId6"/>
    <p:sldId id="259" r:id="rId7"/>
    <p:sldId id="261" r:id="rId8"/>
    <p:sldId id="262" r:id="rId9"/>
    <p:sldId id="263" r:id="rId10"/>
    <p:sldId id="264" r:id="rId11"/>
    <p:sldId id="267" r:id="rId12"/>
    <p:sldId id="268" r:id="rId13"/>
    <p:sldId id="270" r:id="rId14"/>
    <p:sldId id="271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00FF99"/>
    <a:srgbClr val="00CC00"/>
    <a:srgbClr val="800000"/>
    <a:srgbClr val="9933FF"/>
    <a:srgbClr val="0066FF"/>
    <a:srgbClr val="FFFF6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D1BB2-DA18-4565-8474-10DACE3C8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33316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38FA7-45D1-4A49-AFDB-AD56552B7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2923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03E78-9EC5-42B9-8EC9-BF77A7901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9253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9536-EDDE-4466-A204-765E4F4E3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3894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031BB-D9A6-49CF-8ECE-CB2EBAFAD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7635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54CC5-698A-44CD-BBAA-6F385881D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9531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2D84A-8518-4BBE-99F3-D7109B24D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35763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43503-4E41-4D8B-9C1C-1E5438B18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0523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05A5D-9E5E-432C-BF9D-1A97908CD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8358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76B38-BB72-423A-80A8-45199C5E5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59090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46EDD-FB19-4766-8013-28C8AF13E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36017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3399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2204F63-63E3-44B3-8284-AF2C38AB6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57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57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57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57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57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bg.wikipedia.org/w/index.php?title=%D0%96%D0%B8%D1%86%D0%B0&amp;action=edit&amp;redlink=1" TargetMode="External"/><Relationship Id="rId3" Type="http://schemas.openxmlformats.org/officeDocument/2006/relationships/hyperlink" Target="http://bg.wikipedia.org/wiki/1851" TargetMode="External"/><Relationship Id="rId7" Type="http://schemas.openxmlformats.org/officeDocument/2006/relationships/hyperlink" Target="http://bg.wikipedia.org/wiki/%D0%9C%D0%B0%D1%81%D0%B0" TargetMode="External"/><Relationship Id="rId12" Type="http://schemas.openxmlformats.org/officeDocument/2006/relationships/hyperlink" Target="http://bg.wikipedia.org/wiki/%D0%9C%D0%B0%D1%85%D0%B0%D0%BB%D0%BE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g.wikipedia.org/wiki/%D0%A1%D1%84%D0%B5%D1%80%D0%B0" TargetMode="External"/><Relationship Id="rId11" Type="http://schemas.openxmlformats.org/officeDocument/2006/relationships/hyperlink" Target="http://bg.wikipedia.org/wiki/%D0%9F%D0%B5%D1%80%D0%B8%D0%BE%D0%B4" TargetMode="External"/><Relationship Id="rId5" Type="http://schemas.openxmlformats.org/officeDocument/2006/relationships/hyperlink" Target="http://bg.wikipedia.org/wiki/%D0%9F%D0%B0%D1%80%D0%B8%D0%B6" TargetMode="External"/><Relationship Id="rId10" Type="http://schemas.openxmlformats.org/officeDocument/2006/relationships/hyperlink" Target="http://bg.wikipedia.org/wiki/%D0%9F%D1%8F%D1%81%D1%8A%D0%BA" TargetMode="External"/><Relationship Id="rId4" Type="http://schemas.openxmlformats.org/officeDocument/2006/relationships/hyperlink" Target="http://bg.wikipedia.org/wiki/%D0%9F%D0%B0%D0%BD%D1%82%D0%B5%D0%BE%D0%BD_(%D0%9F%D0%B0%D1%80%D0%B8%D0%B6)" TargetMode="External"/><Relationship Id="rId9" Type="http://schemas.openxmlformats.org/officeDocument/2006/relationships/hyperlink" Target="http://bg.wikipedia.org/wiki/%D0%9A%D1%80%D1%8A%D0%B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колиб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Хармонично трептене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67000"/>
          </a:xfrm>
        </p:spPr>
        <p:txBody>
          <a:bodyPr/>
          <a:lstStyle/>
          <a:p>
            <a:pPr algn="just" eaLnBrk="1" hangingPunct="1"/>
            <a:r>
              <a:rPr lang="bg-BG" smtClean="0"/>
              <a:t>Трептене, което се извършва под действие на сила , която е правопропорционална на отклонението от равновесното положение и винаги е насочена към равновесното положение.</a:t>
            </a:r>
            <a:endParaRPr lang="en-US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Foucault_pendulum_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4577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4800600" y="152400"/>
            <a:ext cx="4114800" cy="6497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/>
              <a:t>Първата публична де-монстрация е осъщес-твена през </a:t>
            </a:r>
            <a:r>
              <a:rPr lang="en-US" sz="2800">
                <a:hlinkClick r:id="rId3" tooltip="1851"/>
              </a:rPr>
              <a:t>1851</a:t>
            </a:r>
            <a:r>
              <a:rPr lang="en-US" sz="2800"/>
              <a:t> година в </a:t>
            </a:r>
            <a:r>
              <a:rPr lang="en-US" sz="2800">
                <a:hlinkClick r:id="rId4" tooltip="Пантеон (Париж)"/>
              </a:rPr>
              <a:t>Пантеона</a:t>
            </a:r>
            <a:r>
              <a:rPr lang="en-US" sz="2800"/>
              <a:t> в </a:t>
            </a:r>
            <a:r>
              <a:rPr lang="en-US" sz="2800">
                <a:hlinkClick r:id="rId5" tooltip="Париж"/>
              </a:rPr>
              <a:t>Париж</a:t>
            </a:r>
            <a:r>
              <a:rPr lang="en-US" sz="2800"/>
              <a:t>. Под купола му Леон Фуко закача метална </a:t>
            </a:r>
            <a:r>
              <a:rPr lang="en-US" sz="2800">
                <a:hlinkClick r:id="rId6" tooltip="Сфера"/>
              </a:rPr>
              <a:t>сфера</a:t>
            </a:r>
            <a:r>
              <a:rPr lang="en-US" sz="2800"/>
              <a:t> с </a:t>
            </a:r>
            <a:r>
              <a:rPr lang="en-US" sz="2800">
                <a:hlinkClick r:id="rId7" tooltip="Маса"/>
              </a:rPr>
              <a:t>маса</a:t>
            </a:r>
            <a:r>
              <a:rPr lang="en-US" sz="2800"/>
              <a:t> 28 кг на </a:t>
            </a:r>
            <a:r>
              <a:rPr lang="en-US" sz="2800" b="1">
                <a:hlinkClick r:id="rId8" tooltip="Жица (страницата не съществува)"/>
              </a:rPr>
              <a:t>жица</a:t>
            </a:r>
            <a:r>
              <a:rPr lang="en-US" sz="2800"/>
              <a:t>, дълга 67 метра. Под точката на закрепване, в </a:t>
            </a:r>
            <a:r>
              <a:rPr lang="en-US" sz="2800" b="1" i="1">
                <a:hlinkClick r:id="rId9" tooltip="Кръг"/>
              </a:rPr>
              <a:t>кръг</a:t>
            </a:r>
            <a:r>
              <a:rPr lang="en-US" sz="2800"/>
              <a:t> с диаметър 6 метра, е насипан </a:t>
            </a:r>
            <a:r>
              <a:rPr lang="en-US" sz="2800">
                <a:hlinkClick r:id="rId10" tooltip="Пясък"/>
              </a:rPr>
              <a:t>пясък</a:t>
            </a:r>
            <a:r>
              <a:rPr lang="en-US" sz="2800"/>
              <a:t>. </a:t>
            </a:r>
            <a:r>
              <a:rPr lang="en-US" sz="2800">
                <a:hlinkClick r:id="rId11" tooltip="Период"/>
              </a:rPr>
              <a:t>Периодът</a:t>
            </a:r>
            <a:r>
              <a:rPr lang="en-US" sz="2800"/>
              <a:t> на </a:t>
            </a:r>
            <a:r>
              <a:rPr lang="en-US" sz="2800">
                <a:hlinkClick r:id="rId12" tooltip="Махало"/>
              </a:rPr>
              <a:t>махалото</a:t>
            </a:r>
            <a:r>
              <a:rPr lang="en-US" sz="2800"/>
              <a:t> с такава дължина</a:t>
            </a:r>
          </a:p>
          <a:p>
            <a:pPr algn="just" eaLnBrk="1" hangingPunct="1"/>
            <a:r>
              <a:rPr lang="en-US" sz="2800"/>
              <a:t>е 16,4 секунди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007_Naop_1974_Kula-na-Fu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5638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33400" y="4724400"/>
            <a:ext cx="8321675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Махалото на Фуко е монтирано в специална кула </a:t>
            </a:r>
            <a:r>
              <a:rPr lang="bg-BG" sz="2800"/>
              <a:t>във Варна</a:t>
            </a:r>
            <a:r>
              <a:rPr lang="en-US" sz="2800"/>
              <a:t>. Височината на окачване на махалото е 14.40 м. Това е единственото махало на Фуко на Балканския полуостров.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везда с 6 лъча 1"/>
          <p:cNvSpPr/>
          <p:nvPr/>
        </p:nvSpPr>
        <p:spPr>
          <a:xfrm>
            <a:off x="0" y="6350"/>
            <a:ext cx="3200400" cy="1600200"/>
          </a:xfrm>
          <a:prstGeom prst="star6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sz="2800" dirty="0"/>
              <a:t>Задачи и въпроси</a:t>
            </a: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3886200" y="330200"/>
            <a:ext cx="4887913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bg-BG" sz="2800" dirty="0"/>
              <a:t>Кое движение наричаме </a:t>
            </a:r>
          </a:p>
          <a:p>
            <a:pPr>
              <a:defRPr/>
            </a:pPr>
            <a:r>
              <a:rPr lang="bg-BG" sz="2800" dirty="0"/>
              <a:t>периодично?</a:t>
            </a:r>
          </a:p>
        </p:txBody>
      </p:sp>
      <p:sp>
        <p:nvSpPr>
          <p:cNvPr id="4" name="Текстово поле 3"/>
          <p:cNvSpPr txBox="1">
            <a:spLocks noChangeArrowheads="1"/>
          </p:cNvSpPr>
          <p:nvPr/>
        </p:nvSpPr>
        <p:spPr bwMode="auto">
          <a:xfrm>
            <a:off x="304800" y="1606550"/>
            <a:ext cx="6856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sz="2800"/>
              <a:t>2. Кое трептене наричаме хармонично?</a:t>
            </a:r>
          </a:p>
        </p:txBody>
      </p:sp>
      <p:sp>
        <p:nvSpPr>
          <p:cNvPr id="5" name="Текстово поле 4"/>
          <p:cNvSpPr txBox="1">
            <a:spLocks noChangeArrowheads="1"/>
          </p:cNvSpPr>
          <p:nvPr/>
        </p:nvSpPr>
        <p:spPr bwMode="auto">
          <a:xfrm>
            <a:off x="296863" y="2371725"/>
            <a:ext cx="5959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sz="2800"/>
              <a:t>3. Какво означава връщаща сила?</a:t>
            </a:r>
          </a:p>
        </p:txBody>
      </p:sp>
      <p:sp>
        <p:nvSpPr>
          <p:cNvPr id="6" name="Текстово поле 5"/>
          <p:cNvSpPr txBox="1">
            <a:spLocks noChangeArrowheads="1"/>
          </p:cNvSpPr>
          <p:nvPr/>
        </p:nvSpPr>
        <p:spPr bwMode="auto">
          <a:xfrm>
            <a:off x="304800" y="3048000"/>
            <a:ext cx="82994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sz="2800"/>
              <a:t>4. За 10 </a:t>
            </a:r>
            <a:r>
              <a:rPr lang="en-US" sz="2800"/>
              <a:t>s </a:t>
            </a:r>
            <a:r>
              <a:rPr lang="bg-BG" sz="2800"/>
              <a:t>пружинно махало извършва 20 пълни </a:t>
            </a:r>
          </a:p>
          <a:p>
            <a:pPr eaLnBrk="1" hangingPunct="1"/>
            <a:r>
              <a:rPr lang="bg-BG" sz="2800"/>
              <a:t>цикъла на трептене. Определете периода и </a:t>
            </a:r>
          </a:p>
          <a:p>
            <a:pPr eaLnBrk="1" hangingPunct="1"/>
            <a:r>
              <a:rPr lang="bg-BG" sz="2800"/>
              <a:t>честотата на махалото.</a:t>
            </a:r>
          </a:p>
        </p:txBody>
      </p:sp>
      <p:sp>
        <p:nvSpPr>
          <p:cNvPr id="7" name="Текстово поле 6"/>
          <p:cNvSpPr txBox="1">
            <a:spLocks noChangeArrowheads="1"/>
          </p:cNvSpPr>
          <p:nvPr/>
        </p:nvSpPr>
        <p:spPr bwMode="auto">
          <a:xfrm>
            <a:off x="184150" y="4648200"/>
            <a:ext cx="84201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5</a:t>
            </a:r>
            <a:r>
              <a:rPr lang="bg-BG" sz="2800"/>
              <a:t>. Какво разстояние ще измине за време </a:t>
            </a:r>
            <a:r>
              <a:rPr lang="en-US" sz="2800"/>
              <a:t>t = 10 s </a:t>
            </a:r>
          </a:p>
          <a:p>
            <a:pPr eaLnBrk="1" hangingPunct="1"/>
            <a:r>
              <a:rPr lang="bg-BG" sz="2800"/>
              <a:t>теглилката</a:t>
            </a:r>
            <a:r>
              <a:rPr lang="en-US" sz="2800"/>
              <a:t> </a:t>
            </a:r>
            <a:r>
              <a:rPr lang="bg-BG" sz="2800"/>
              <a:t> на пружинно махало, което трепти с </a:t>
            </a:r>
          </a:p>
          <a:p>
            <a:pPr eaLnBrk="1" hangingPunct="1"/>
            <a:r>
              <a:rPr lang="bg-BG" sz="2800"/>
              <a:t>честота </a:t>
            </a:r>
            <a:r>
              <a:rPr lang="el-GR" sz="2800"/>
              <a:t>ν</a:t>
            </a:r>
            <a:r>
              <a:rPr lang="bg-BG" sz="2800"/>
              <a:t> </a:t>
            </a:r>
            <a:r>
              <a:rPr lang="en-US" sz="2800"/>
              <a:t>= 5 Hz </a:t>
            </a:r>
            <a:r>
              <a:rPr lang="bg-BG" sz="2800"/>
              <a:t>и амплитуда  А = 2</a:t>
            </a:r>
            <a:r>
              <a:rPr lang="en-US" sz="2800"/>
              <a:t> cm</a:t>
            </a:r>
            <a:r>
              <a:rPr lang="bg-BG" sz="2800"/>
              <a:t> ?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6400800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ово поле 1"/>
          <p:cNvSpPr txBox="1">
            <a:spLocks noChangeArrowheads="1"/>
          </p:cNvSpPr>
          <p:nvPr/>
        </p:nvSpPr>
        <p:spPr bwMode="auto">
          <a:xfrm>
            <a:off x="609600" y="457200"/>
            <a:ext cx="80248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6</a:t>
            </a:r>
            <a:r>
              <a:rPr lang="bg-BG" sz="2800"/>
              <a:t>. Определете по графиката амплитудата,</a:t>
            </a:r>
          </a:p>
          <a:p>
            <a:pPr eaLnBrk="1" hangingPunct="1"/>
            <a:r>
              <a:rPr lang="bg-BG" sz="2800"/>
              <a:t>периода и честотата на трептене на махалото.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0" y="1676400"/>
            <a:ext cx="9144000" cy="3505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8074"/>
              </a:avLst>
            </a:prstTxWarp>
            <a:scene3d>
              <a:camera prst="legacyPerspectiveTopLeft">
                <a:rot lat="0" lon="2051999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bg-BG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 Благодаря !!!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600200"/>
          </a:xfrm>
        </p:spPr>
        <p:txBody>
          <a:bodyPr/>
          <a:lstStyle/>
          <a:p>
            <a:pPr eaLnBrk="1" hangingPunct="1"/>
            <a:r>
              <a:rPr lang="bg-BG" sz="6000" smtClean="0"/>
              <a:t>Хармонично трептене</a:t>
            </a:r>
            <a:endParaRPr lang="en-US" sz="60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572000"/>
            <a:ext cx="4572000" cy="762000"/>
          </a:xfrm>
        </p:spPr>
        <p:txBody>
          <a:bodyPr/>
          <a:lstStyle/>
          <a:p>
            <a:pPr eaLnBrk="1" hangingPunct="1"/>
            <a:r>
              <a:rPr lang="bg-BG" smtClean="0"/>
              <a:t>Девети клас</a:t>
            </a:r>
            <a:endParaRPr lang="en-US" smtClean="0"/>
          </a:p>
        </p:txBody>
      </p:sp>
      <p:pic>
        <p:nvPicPr>
          <p:cNvPr id="3076" name="Picture 5" descr="kolibri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Bulgaria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48200"/>
            <a:ext cx="3200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ово поле 1"/>
          <p:cNvSpPr txBox="1">
            <a:spLocks noChangeArrowheads="1"/>
          </p:cNvSpPr>
          <p:nvPr/>
        </p:nvSpPr>
        <p:spPr bwMode="auto">
          <a:xfrm>
            <a:off x="304800" y="5486400"/>
            <a:ext cx="3876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sz="2400"/>
              <a:t>Силвия Боянова</a:t>
            </a:r>
          </a:p>
          <a:p>
            <a:pPr eaLnBrk="1" hangingPunct="1"/>
            <a:r>
              <a:rPr lang="bg-BG" sz="2400"/>
              <a:t>ПГ „Акад. С. П. Корольов“</a:t>
            </a:r>
          </a:p>
          <a:p>
            <a:pPr eaLnBrk="1" hangingPunct="1"/>
            <a:r>
              <a:rPr lang="bg-BG" sz="2400"/>
              <a:t>Гр. Дупница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609600" y="228600"/>
            <a:ext cx="7772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g-BG" sz="3200"/>
              <a:t>Трептенията са най- често срещаните механични движения. Те са навсякъде около нас</a:t>
            </a:r>
            <a:endParaRPr lang="en-US" sz="3200"/>
          </a:p>
        </p:txBody>
      </p:sp>
      <p:pic>
        <p:nvPicPr>
          <p:cNvPr id="4099" name="Picture 5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1692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2009-12-24_01_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958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250px-Classical_Guitar_two_vie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91000"/>
            <a:ext cx="16383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bus-coloured-diy-tou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2667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imagesCAAI9IZ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17637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 descr="peperu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32004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 descr="sewcure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51063"/>
            <a:ext cx="19050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Що е трептене?</a:t>
            </a:r>
            <a:endParaRPr lang="en-US" smtClean="0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724400" y="1752600"/>
            <a:ext cx="3962400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sz="2800"/>
              <a:t>Движение, което се повтаря през равни интервали от време</a:t>
            </a:r>
          </a:p>
          <a:p>
            <a:pPr eaLnBrk="1" hangingPunct="1"/>
            <a:r>
              <a:rPr lang="bg-BG" sz="2800"/>
              <a:t>и тялото се отклонява многократно от равновесното положение ту в една, </a:t>
            </a:r>
          </a:p>
          <a:p>
            <a:pPr eaLnBrk="1" hangingPunct="1"/>
            <a:r>
              <a:rPr lang="bg-BG" sz="2800"/>
              <a:t>ту в друга посока, се нарича трептене.</a:t>
            </a:r>
            <a:endParaRPr lang="en-US" sz="2800"/>
          </a:p>
        </p:txBody>
      </p:sp>
      <p:pic>
        <p:nvPicPr>
          <p:cNvPr id="5124" name="Picture 5" descr="pendul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4000" smtClean="0"/>
              <a:t>1.Характеристики на трептенията </a:t>
            </a:r>
            <a:endParaRPr lang="en-US" sz="40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bg-BG" smtClean="0"/>
              <a:t>равновесно положение- т.О</a:t>
            </a:r>
            <a:endParaRPr lang="en-US" smtClean="0"/>
          </a:p>
        </p:txBody>
      </p:sp>
      <p:pic>
        <p:nvPicPr>
          <p:cNvPr id="6148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3308350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math_pendulum_schem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743200"/>
            <a:ext cx="317341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4000" smtClean="0"/>
              <a:t>1. Характеристики на трептенията</a:t>
            </a:r>
            <a:endParaRPr lang="en-US" sz="40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z="2800" smtClean="0">
                <a:solidFill>
                  <a:srgbClr val="FF3300"/>
                </a:solidFill>
              </a:rPr>
              <a:t>Отклонение</a:t>
            </a:r>
            <a:r>
              <a:rPr lang="bg-BG" sz="2800" smtClean="0"/>
              <a:t> х</a:t>
            </a:r>
            <a:r>
              <a:rPr lang="en-US" sz="2800" smtClean="0"/>
              <a:t>, m</a:t>
            </a:r>
            <a:endParaRPr lang="bg-BG" sz="2800" smtClean="0"/>
          </a:p>
          <a:p>
            <a:pPr eaLnBrk="1" hangingPunct="1">
              <a:buFontTx/>
              <a:buNone/>
            </a:pPr>
            <a:endParaRPr lang="bg-BG" sz="2800" smtClean="0"/>
          </a:p>
          <a:p>
            <a:pPr eaLnBrk="1" hangingPunct="1"/>
            <a:r>
              <a:rPr lang="bg-BG" sz="2800" smtClean="0">
                <a:solidFill>
                  <a:srgbClr val="800000"/>
                </a:solidFill>
              </a:rPr>
              <a:t>Амплитуда</a:t>
            </a:r>
            <a:r>
              <a:rPr lang="bg-BG" sz="2800" smtClean="0"/>
              <a:t> А</a:t>
            </a:r>
            <a:r>
              <a:rPr lang="en-US" sz="2800" smtClean="0"/>
              <a:t>, m</a:t>
            </a:r>
            <a:r>
              <a:rPr lang="bg-BG" sz="2800" smtClean="0"/>
              <a:t> – </a:t>
            </a:r>
            <a:r>
              <a:rPr lang="en-US" sz="2800" smtClean="0"/>
              <a:t>max</a:t>
            </a:r>
            <a:r>
              <a:rPr lang="bg-BG" sz="2800" smtClean="0"/>
              <a:t> отклонение</a:t>
            </a:r>
          </a:p>
          <a:p>
            <a:pPr eaLnBrk="1" hangingPunct="1">
              <a:buFontTx/>
              <a:buNone/>
            </a:pPr>
            <a:endParaRPr lang="bg-BG" sz="2800" smtClean="0"/>
          </a:p>
          <a:p>
            <a:pPr eaLnBrk="1" hangingPunct="1"/>
            <a:r>
              <a:rPr lang="bg-BG" sz="2800" smtClean="0">
                <a:solidFill>
                  <a:srgbClr val="0066FF"/>
                </a:solidFill>
              </a:rPr>
              <a:t>Период</a:t>
            </a:r>
            <a:r>
              <a:rPr lang="bg-BG" sz="2800" smtClean="0"/>
              <a:t> Т </a:t>
            </a:r>
            <a:r>
              <a:rPr lang="en-US" sz="2800" smtClean="0"/>
              <a:t>,s – </a:t>
            </a:r>
            <a:r>
              <a:rPr lang="bg-BG" sz="2800" smtClean="0"/>
              <a:t>времето за едно пълно трептене;</a:t>
            </a:r>
          </a:p>
          <a:p>
            <a:pPr eaLnBrk="1" hangingPunct="1">
              <a:buFontTx/>
              <a:buNone/>
            </a:pPr>
            <a:endParaRPr lang="bg-BG" sz="2800" smtClean="0"/>
          </a:p>
          <a:p>
            <a:pPr eaLnBrk="1" hangingPunct="1"/>
            <a:r>
              <a:rPr lang="bg-BG" sz="2800" smtClean="0">
                <a:solidFill>
                  <a:srgbClr val="9933FF"/>
                </a:solidFill>
              </a:rPr>
              <a:t>Честота</a:t>
            </a:r>
            <a:r>
              <a:rPr lang="bg-BG" sz="2800" smtClean="0"/>
              <a:t> </a:t>
            </a:r>
            <a:r>
              <a:rPr lang="el-GR" sz="2800" smtClean="0">
                <a:cs typeface="Arial" charset="0"/>
              </a:rPr>
              <a:t>ν</a:t>
            </a:r>
            <a:r>
              <a:rPr lang="en-US" sz="2800" smtClean="0">
                <a:cs typeface="Arial" charset="0"/>
              </a:rPr>
              <a:t>, Hz</a:t>
            </a:r>
            <a:r>
              <a:rPr lang="bg-BG" sz="2800" smtClean="0">
                <a:cs typeface="Arial" charset="0"/>
              </a:rPr>
              <a:t>- броят на трептенията за единица време </a:t>
            </a:r>
            <a:endParaRPr lang="el-GR" sz="2800" smtClean="0">
              <a:cs typeface="Arial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2. Хармонично трептене</a:t>
            </a:r>
            <a:endParaRPr lang="en-US" smtClean="0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4008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1524000" y="5257800"/>
            <a:ext cx="104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sz="2400"/>
              <a:t>Р. Хук</a:t>
            </a:r>
            <a:endParaRPr lang="en-US" sz="2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bg-BG" smtClean="0"/>
              <a:t>3. Закон на Хук </a:t>
            </a:r>
            <a:endParaRPr lang="en-US" smtClean="0"/>
          </a:p>
        </p:txBody>
      </p:sp>
      <p:pic>
        <p:nvPicPr>
          <p:cNvPr id="10244" name="Picture 4" descr="160px-HOOKE_Rob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27908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5029200" y="1371600"/>
          <a:ext cx="2438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Equation" r:id="rId4" imgW="457002" imgH="177723" progId="Equation.3">
                  <p:embed/>
                </p:oleObj>
              </mc:Choice>
              <mc:Fallback>
                <p:oleObj name="Equation" r:id="rId4" imgW="457002" imgH="17772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371600"/>
                        <a:ext cx="24384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343400" y="2438400"/>
            <a:ext cx="48006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bg-BG" sz="2800"/>
              <a:t>Големината на еластична-та сила, с която пружината действа на топчето, е пра-вопропорционална на деформацията.</a:t>
            </a:r>
            <a:endParaRPr lang="en-US" sz="2800"/>
          </a:p>
        </p:txBody>
      </p:sp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4495800" y="4800600"/>
          <a:ext cx="1600200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Equation" r:id="rId6" imgW="418918" imgH="393529" progId="Equation.3">
                  <p:embed/>
                </p:oleObj>
              </mc:Choice>
              <mc:Fallback>
                <p:oleObj name="Equation" r:id="rId6" imgW="418918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800600"/>
                        <a:ext cx="1600200" cy="149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400800" y="4953000"/>
            <a:ext cx="274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sz="2400"/>
              <a:t>коефициент на еластичност</a:t>
            </a:r>
            <a:endParaRPr lang="en-US" sz="2400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7162800" y="5867400"/>
            <a:ext cx="854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N/m</a:t>
            </a:r>
          </a:p>
        </p:txBody>
      </p:sp>
      <p:grpSp>
        <p:nvGrpSpPr>
          <p:cNvPr id="10254" name="Group 14"/>
          <p:cNvGrpSpPr>
            <a:grpSpLocks/>
          </p:cNvGrpSpPr>
          <p:nvPr/>
        </p:nvGrpSpPr>
        <p:grpSpPr bwMode="auto">
          <a:xfrm>
            <a:off x="304800" y="2438400"/>
            <a:ext cx="3962400" cy="3513138"/>
            <a:chOff x="3062" y="6486"/>
            <a:chExt cx="3986" cy="3304"/>
          </a:xfrm>
        </p:grpSpPr>
        <p:sp>
          <p:nvSpPr>
            <p:cNvPr id="9230" name="Rectangle 15"/>
            <p:cNvSpPr>
              <a:spLocks noChangeArrowheads="1"/>
            </p:cNvSpPr>
            <p:nvPr/>
          </p:nvSpPr>
          <p:spPr bwMode="auto">
            <a:xfrm>
              <a:off x="3062" y="6486"/>
              <a:ext cx="3986" cy="33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9231" name="Rectangle 16"/>
            <p:cNvSpPr>
              <a:spLocks noChangeArrowheads="1"/>
            </p:cNvSpPr>
            <p:nvPr/>
          </p:nvSpPr>
          <p:spPr bwMode="auto">
            <a:xfrm>
              <a:off x="3319" y="6740"/>
              <a:ext cx="900" cy="1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9232" name="Rectangle 17"/>
            <p:cNvSpPr>
              <a:spLocks noChangeArrowheads="1"/>
            </p:cNvSpPr>
            <p:nvPr/>
          </p:nvSpPr>
          <p:spPr bwMode="auto">
            <a:xfrm>
              <a:off x="4476" y="6740"/>
              <a:ext cx="772" cy="1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9233" name="Line 18"/>
            <p:cNvSpPr>
              <a:spLocks noChangeShapeType="1"/>
            </p:cNvSpPr>
            <p:nvPr/>
          </p:nvSpPr>
          <p:spPr bwMode="auto">
            <a:xfrm>
              <a:off x="3705" y="6867"/>
              <a:ext cx="0" cy="1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9234" name="Line 19"/>
            <p:cNvSpPr>
              <a:spLocks noChangeShapeType="1"/>
            </p:cNvSpPr>
            <p:nvPr/>
          </p:nvSpPr>
          <p:spPr bwMode="auto">
            <a:xfrm>
              <a:off x="3705" y="6994"/>
              <a:ext cx="128" cy="1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9235" name="Line 20"/>
            <p:cNvSpPr>
              <a:spLocks noChangeShapeType="1"/>
            </p:cNvSpPr>
            <p:nvPr/>
          </p:nvSpPr>
          <p:spPr bwMode="auto">
            <a:xfrm flipH="1">
              <a:off x="3576" y="7121"/>
              <a:ext cx="257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9236" name="Line 21"/>
            <p:cNvSpPr>
              <a:spLocks noChangeShapeType="1"/>
            </p:cNvSpPr>
            <p:nvPr/>
          </p:nvSpPr>
          <p:spPr bwMode="auto">
            <a:xfrm>
              <a:off x="3576" y="7249"/>
              <a:ext cx="257" cy="1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9237" name="Line 22"/>
            <p:cNvSpPr>
              <a:spLocks noChangeShapeType="1"/>
            </p:cNvSpPr>
            <p:nvPr/>
          </p:nvSpPr>
          <p:spPr bwMode="auto">
            <a:xfrm flipH="1">
              <a:off x="3576" y="7376"/>
              <a:ext cx="257" cy="1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9238" name="Line 23"/>
            <p:cNvSpPr>
              <a:spLocks noChangeShapeType="1"/>
            </p:cNvSpPr>
            <p:nvPr/>
          </p:nvSpPr>
          <p:spPr bwMode="auto">
            <a:xfrm>
              <a:off x="3576" y="7503"/>
              <a:ext cx="257" cy="1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9239" name="Line 24"/>
            <p:cNvSpPr>
              <a:spLocks noChangeShapeType="1"/>
            </p:cNvSpPr>
            <p:nvPr/>
          </p:nvSpPr>
          <p:spPr bwMode="auto">
            <a:xfrm flipH="1">
              <a:off x="3576" y="7630"/>
              <a:ext cx="257" cy="1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9240" name="Line 25"/>
            <p:cNvSpPr>
              <a:spLocks noChangeShapeType="1"/>
            </p:cNvSpPr>
            <p:nvPr/>
          </p:nvSpPr>
          <p:spPr bwMode="auto">
            <a:xfrm>
              <a:off x="3576" y="7757"/>
              <a:ext cx="257" cy="1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9241" name="Line 26"/>
            <p:cNvSpPr>
              <a:spLocks noChangeShapeType="1"/>
            </p:cNvSpPr>
            <p:nvPr/>
          </p:nvSpPr>
          <p:spPr bwMode="auto">
            <a:xfrm flipH="1">
              <a:off x="3705" y="7884"/>
              <a:ext cx="128" cy="1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9242" name="Line 27"/>
            <p:cNvSpPr>
              <a:spLocks noChangeShapeType="1"/>
            </p:cNvSpPr>
            <p:nvPr/>
          </p:nvSpPr>
          <p:spPr bwMode="auto">
            <a:xfrm>
              <a:off x="3705" y="8011"/>
              <a:ext cx="0" cy="1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9243" name="Line 28"/>
            <p:cNvSpPr>
              <a:spLocks noChangeShapeType="1"/>
            </p:cNvSpPr>
            <p:nvPr/>
          </p:nvSpPr>
          <p:spPr bwMode="auto">
            <a:xfrm>
              <a:off x="4862" y="6867"/>
              <a:ext cx="0" cy="1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9244" name="Line 29"/>
            <p:cNvSpPr>
              <a:spLocks noChangeShapeType="1"/>
            </p:cNvSpPr>
            <p:nvPr/>
          </p:nvSpPr>
          <p:spPr bwMode="auto">
            <a:xfrm>
              <a:off x="4862" y="6994"/>
              <a:ext cx="128" cy="2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9245" name="Line 30"/>
            <p:cNvSpPr>
              <a:spLocks noChangeShapeType="1"/>
            </p:cNvSpPr>
            <p:nvPr/>
          </p:nvSpPr>
          <p:spPr bwMode="auto">
            <a:xfrm flipH="1">
              <a:off x="4733" y="7249"/>
              <a:ext cx="257" cy="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9246" name="Line 31"/>
            <p:cNvSpPr>
              <a:spLocks noChangeShapeType="1"/>
            </p:cNvSpPr>
            <p:nvPr/>
          </p:nvSpPr>
          <p:spPr bwMode="auto">
            <a:xfrm>
              <a:off x="4733" y="7503"/>
              <a:ext cx="257" cy="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9247" name="Line 32"/>
            <p:cNvSpPr>
              <a:spLocks noChangeShapeType="1"/>
            </p:cNvSpPr>
            <p:nvPr/>
          </p:nvSpPr>
          <p:spPr bwMode="auto">
            <a:xfrm flipH="1">
              <a:off x="4733" y="7757"/>
              <a:ext cx="257" cy="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9248" name="Line 33"/>
            <p:cNvSpPr>
              <a:spLocks noChangeShapeType="1"/>
            </p:cNvSpPr>
            <p:nvPr/>
          </p:nvSpPr>
          <p:spPr bwMode="auto">
            <a:xfrm>
              <a:off x="4733" y="8011"/>
              <a:ext cx="257" cy="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9249" name="Line 34"/>
            <p:cNvSpPr>
              <a:spLocks noChangeShapeType="1"/>
            </p:cNvSpPr>
            <p:nvPr/>
          </p:nvSpPr>
          <p:spPr bwMode="auto">
            <a:xfrm flipH="1">
              <a:off x="4733" y="8265"/>
              <a:ext cx="257" cy="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9250" name="Line 35"/>
            <p:cNvSpPr>
              <a:spLocks noChangeShapeType="1"/>
            </p:cNvSpPr>
            <p:nvPr/>
          </p:nvSpPr>
          <p:spPr bwMode="auto">
            <a:xfrm>
              <a:off x="4733" y="8519"/>
              <a:ext cx="257" cy="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9251" name="Line 36"/>
            <p:cNvSpPr>
              <a:spLocks noChangeShapeType="1"/>
            </p:cNvSpPr>
            <p:nvPr/>
          </p:nvSpPr>
          <p:spPr bwMode="auto">
            <a:xfrm flipH="1">
              <a:off x="4862" y="8773"/>
              <a:ext cx="128" cy="1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9252" name="Line 37"/>
            <p:cNvSpPr>
              <a:spLocks noChangeShapeType="1"/>
            </p:cNvSpPr>
            <p:nvPr/>
          </p:nvSpPr>
          <p:spPr bwMode="auto">
            <a:xfrm>
              <a:off x="4862" y="8900"/>
              <a:ext cx="0" cy="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9253" name="Oval 38"/>
            <p:cNvSpPr>
              <a:spLocks noChangeArrowheads="1"/>
            </p:cNvSpPr>
            <p:nvPr/>
          </p:nvSpPr>
          <p:spPr bwMode="auto">
            <a:xfrm>
              <a:off x="4733" y="9154"/>
              <a:ext cx="257" cy="255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9254" name="Line 39"/>
            <p:cNvSpPr>
              <a:spLocks noChangeShapeType="1"/>
            </p:cNvSpPr>
            <p:nvPr/>
          </p:nvSpPr>
          <p:spPr bwMode="auto">
            <a:xfrm>
              <a:off x="3705" y="8138"/>
              <a:ext cx="11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9255" name="Line 40"/>
            <p:cNvSpPr>
              <a:spLocks noChangeShapeType="1"/>
            </p:cNvSpPr>
            <p:nvPr/>
          </p:nvSpPr>
          <p:spPr bwMode="auto">
            <a:xfrm flipH="1">
              <a:off x="3705" y="9154"/>
              <a:ext cx="11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9256" name="Line 41"/>
            <p:cNvSpPr>
              <a:spLocks noChangeShapeType="1"/>
            </p:cNvSpPr>
            <p:nvPr/>
          </p:nvSpPr>
          <p:spPr bwMode="auto">
            <a:xfrm>
              <a:off x="4219" y="8138"/>
              <a:ext cx="0" cy="10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9257" name="Oval 42"/>
            <p:cNvSpPr>
              <a:spLocks noChangeArrowheads="1"/>
            </p:cNvSpPr>
            <p:nvPr/>
          </p:nvSpPr>
          <p:spPr bwMode="auto">
            <a:xfrm>
              <a:off x="5762" y="8138"/>
              <a:ext cx="257" cy="25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9258" name="Line 43"/>
            <p:cNvSpPr>
              <a:spLocks noChangeShapeType="1"/>
            </p:cNvSpPr>
            <p:nvPr/>
          </p:nvSpPr>
          <p:spPr bwMode="auto">
            <a:xfrm flipV="1">
              <a:off x="5890" y="7376"/>
              <a:ext cx="0" cy="7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9259" name="Line 44"/>
            <p:cNvSpPr>
              <a:spLocks noChangeShapeType="1"/>
            </p:cNvSpPr>
            <p:nvPr/>
          </p:nvSpPr>
          <p:spPr bwMode="auto">
            <a:xfrm>
              <a:off x="5890" y="8265"/>
              <a:ext cx="0" cy="7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3124200" y="3352800"/>
            <a:ext cx="896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F = kx</a:t>
            </a:r>
            <a:r>
              <a:rPr lang="en-US" baseline="-25000"/>
              <a:t>0</a:t>
            </a: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3124200" y="4876800"/>
            <a:ext cx="93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G = mg</a:t>
            </a:r>
          </a:p>
        </p:txBody>
      </p:sp>
      <p:sp>
        <p:nvSpPr>
          <p:cNvPr id="10287" name="Text Box 47"/>
          <p:cNvSpPr txBox="1">
            <a:spLocks noChangeArrowheads="1"/>
          </p:cNvSpPr>
          <p:nvPr/>
        </p:nvSpPr>
        <p:spPr bwMode="auto">
          <a:xfrm>
            <a:off x="762000" y="4572000"/>
            <a:ext cx="382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x</a:t>
            </a:r>
            <a:r>
              <a:rPr lang="en-US" baseline="-25000"/>
              <a:t>0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8" grpId="0"/>
      <p:bldP spid="10288" grpId="1"/>
      <p:bldP spid="9219" grpId="0"/>
      <p:bldP spid="10248" grpId="0"/>
      <p:bldP spid="10251" grpId="0"/>
      <p:bldP spid="10252" grpId="0"/>
      <p:bldP spid="10286" grpId="0"/>
      <p:bldP spid="102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4. Връщаща сила</a:t>
            </a:r>
            <a:endParaRPr lang="en-US" smtClean="0"/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914400" y="1905000"/>
            <a:ext cx="3352800" cy="441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bg-BG"/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1676400" y="2362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2590800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>
            <a:off x="2590800" y="26670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 flipH="1">
            <a:off x="2286000" y="28194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0248" name="Line 10"/>
          <p:cNvSpPr>
            <a:spLocks noChangeShapeType="1"/>
          </p:cNvSpPr>
          <p:nvPr/>
        </p:nvSpPr>
        <p:spPr bwMode="auto">
          <a:xfrm>
            <a:off x="2286000" y="28956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 flipH="1">
            <a:off x="2286000" y="3048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0250" name="Line 14"/>
          <p:cNvSpPr>
            <a:spLocks noChangeShapeType="1"/>
          </p:cNvSpPr>
          <p:nvPr/>
        </p:nvSpPr>
        <p:spPr bwMode="auto">
          <a:xfrm>
            <a:off x="2286000" y="32004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0251" name="Line 15"/>
          <p:cNvSpPr>
            <a:spLocks noChangeShapeType="1"/>
          </p:cNvSpPr>
          <p:nvPr/>
        </p:nvSpPr>
        <p:spPr bwMode="auto">
          <a:xfrm flipH="1">
            <a:off x="2286000" y="32766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0252" name="Line 16"/>
          <p:cNvSpPr>
            <a:spLocks noChangeShapeType="1"/>
          </p:cNvSpPr>
          <p:nvPr/>
        </p:nvSpPr>
        <p:spPr bwMode="auto">
          <a:xfrm>
            <a:off x="2286000" y="34290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0253" name="Line 17"/>
          <p:cNvSpPr>
            <a:spLocks noChangeShapeType="1"/>
          </p:cNvSpPr>
          <p:nvPr/>
        </p:nvSpPr>
        <p:spPr bwMode="auto">
          <a:xfrm flipH="1">
            <a:off x="2286000" y="35052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0254" name="Line 18"/>
          <p:cNvSpPr>
            <a:spLocks noChangeShapeType="1"/>
          </p:cNvSpPr>
          <p:nvPr/>
        </p:nvSpPr>
        <p:spPr bwMode="auto">
          <a:xfrm>
            <a:off x="2286000" y="36576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0255" name="Line 19"/>
          <p:cNvSpPr>
            <a:spLocks noChangeShapeType="1"/>
          </p:cNvSpPr>
          <p:nvPr/>
        </p:nvSpPr>
        <p:spPr bwMode="auto">
          <a:xfrm flipH="1">
            <a:off x="2286000" y="3733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0256" name="Line 20"/>
          <p:cNvSpPr>
            <a:spLocks noChangeShapeType="1"/>
          </p:cNvSpPr>
          <p:nvPr/>
        </p:nvSpPr>
        <p:spPr bwMode="auto">
          <a:xfrm>
            <a:off x="2286000" y="38862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0257" name="Line 21"/>
          <p:cNvSpPr>
            <a:spLocks noChangeShapeType="1"/>
          </p:cNvSpPr>
          <p:nvPr/>
        </p:nvSpPr>
        <p:spPr bwMode="auto">
          <a:xfrm flipH="1">
            <a:off x="2286000" y="39624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0258" name="Line 23"/>
          <p:cNvSpPr>
            <a:spLocks noChangeShapeType="1"/>
          </p:cNvSpPr>
          <p:nvPr/>
        </p:nvSpPr>
        <p:spPr bwMode="auto">
          <a:xfrm>
            <a:off x="2286000" y="41148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0259" name="Line 24"/>
          <p:cNvSpPr>
            <a:spLocks noChangeShapeType="1"/>
          </p:cNvSpPr>
          <p:nvPr/>
        </p:nvSpPr>
        <p:spPr bwMode="auto">
          <a:xfrm>
            <a:off x="2590800" y="4191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0260" name="Oval 25"/>
          <p:cNvSpPr>
            <a:spLocks noChangeArrowheads="1"/>
          </p:cNvSpPr>
          <p:nvPr/>
        </p:nvSpPr>
        <p:spPr bwMode="auto">
          <a:xfrm>
            <a:off x="2362200" y="4419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261" name="Line 26"/>
          <p:cNvSpPr>
            <a:spLocks noChangeShapeType="1"/>
          </p:cNvSpPr>
          <p:nvPr/>
        </p:nvSpPr>
        <p:spPr bwMode="auto">
          <a:xfrm>
            <a:off x="1295400" y="4876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0262" name="Line 27"/>
          <p:cNvSpPr>
            <a:spLocks noChangeShapeType="1"/>
          </p:cNvSpPr>
          <p:nvPr/>
        </p:nvSpPr>
        <p:spPr bwMode="auto">
          <a:xfrm flipV="1">
            <a:off x="1524000" y="4114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0263" name="Line 30"/>
          <p:cNvSpPr>
            <a:spLocks noChangeShapeType="1"/>
          </p:cNvSpPr>
          <p:nvPr/>
        </p:nvSpPr>
        <p:spPr bwMode="auto">
          <a:xfrm>
            <a:off x="1524000" y="4724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0264" name="Text Box 32"/>
          <p:cNvSpPr txBox="1">
            <a:spLocks noChangeArrowheads="1"/>
          </p:cNvSpPr>
          <p:nvPr/>
        </p:nvSpPr>
        <p:spPr bwMode="auto">
          <a:xfrm>
            <a:off x="990600" y="37338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F</a:t>
            </a:r>
            <a:r>
              <a:rPr lang="bg-BG" baseline="-25000"/>
              <a:t>ел</a:t>
            </a:r>
            <a:endParaRPr lang="en-US" baseline="-25000"/>
          </a:p>
        </p:txBody>
      </p:sp>
      <p:sp>
        <p:nvSpPr>
          <p:cNvPr id="10265" name="Text Box 33"/>
          <p:cNvSpPr txBox="1">
            <a:spLocks noChangeArrowheads="1"/>
          </p:cNvSpPr>
          <p:nvPr/>
        </p:nvSpPr>
        <p:spPr bwMode="auto">
          <a:xfrm>
            <a:off x="1050925" y="5370513"/>
            <a:ext cx="36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G</a:t>
            </a:r>
          </a:p>
        </p:txBody>
      </p:sp>
      <p:sp>
        <p:nvSpPr>
          <p:cNvPr id="10266" name="Text Box 35"/>
          <p:cNvSpPr txBox="1">
            <a:spLocks noChangeArrowheads="1"/>
          </p:cNvSpPr>
          <p:nvPr/>
        </p:nvSpPr>
        <p:spPr bwMode="auto">
          <a:xfrm>
            <a:off x="2895600" y="41910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</a:t>
            </a:r>
          </a:p>
        </p:txBody>
      </p:sp>
      <p:sp>
        <p:nvSpPr>
          <p:cNvPr id="10267" name="Line 36"/>
          <p:cNvSpPr>
            <a:spLocks noChangeShapeType="1"/>
          </p:cNvSpPr>
          <p:nvPr/>
        </p:nvSpPr>
        <p:spPr bwMode="auto">
          <a:xfrm>
            <a:off x="2590800" y="3581400"/>
            <a:ext cx="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0268" name="Text Box 37"/>
          <p:cNvSpPr txBox="1">
            <a:spLocks noChangeArrowheads="1"/>
          </p:cNvSpPr>
          <p:nvPr/>
        </p:nvSpPr>
        <p:spPr bwMode="auto">
          <a:xfrm>
            <a:off x="4724400" y="2209800"/>
            <a:ext cx="3962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bg-BG" sz="2800"/>
              <a:t>Посока на силата </a:t>
            </a:r>
            <a:r>
              <a:rPr lang="en-US" sz="2800"/>
              <a:t>F</a:t>
            </a:r>
            <a:r>
              <a:rPr lang="bg-BG" sz="2800"/>
              <a:t>- винаги към равно-весното положение</a:t>
            </a:r>
            <a:endParaRPr lang="en-US" sz="2800"/>
          </a:p>
        </p:txBody>
      </p:sp>
      <p:sp>
        <p:nvSpPr>
          <p:cNvPr id="10269" name="Text Box 38"/>
          <p:cNvSpPr txBox="1">
            <a:spLocks noChangeArrowheads="1"/>
          </p:cNvSpPr>
          <p:nvPr/>
        </p:nvSpPr>
        <p:spPr bwMode="auto">
          <a:xfrm>
            <a:off x="4876800" y="4191000"/>
            <a:ext cx="3581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bg-BG" sz="2800"/>
              <a:t>Ако </a:t>
            </a:r>
            <a:r>
              <a:rPr lang="en-US" sz="2800"/>
              <a:t> x = 0</a:t>
            </a:r>
            <a:r>
              <a:rPr lang="bg-BG" sz="2800"/>
              <a:t>, то  </a:t>
            </a:r>
            <a:r>
              <a:rPr lang="en-US" sz="2800"/>
              <a:t>F = 0</a:t>
            </a:r>
          </a:p>
          <a:p>
            <a:pPr eaLnBrk="1" hangingPunct="1"/>
            <a:r>
              <a:rPr lang="bg-BG" sz="2800"/>
              <a:t>Ако </a:t>
            </a:r>
            <a:r>
              <a:rPr lang="en-US" sz="2800"/>
              <a:t>x = A</a:t>
            </a:r>
            <a:r>
              <a:rPr lang="bg-BG" sz="2800"/>
              <a:t>, </a:t>
            </a:r>
          </a:p>
          <a:p>
            <a:pPr eaLnBrk="1" hangingPunct="1"/>
            <a:r>
              <a:rPr lang="bg-BG" sz="2800"/>
              <a:t>то    </a:t>
            </a:r>
            <a:r>
              <a:rPr lang="en-US" sz="2800"/>
              <a:t>F = F</a:t>
            </a:r>
            <a:r>
              <a:rPr lang="en-US" sz="2800" baseline="-25000"/>
              <a:t>max</a:t>
            </a:r>
            <a:r>
              <a:rPr lang="en-US" sz="2800"/>
              <a:t> = kA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396</Words>
  <Application>Microsoft Office PowerPoint</Application>
  <PresentationFormat>Презентация на цял екран (4:3)</PresentationFormat>
  <Paragraphs>56</Paragraphs>
  <Slides>15</Slides>
  <Notes>0</Notes>
  <HiddenSlides>0</HiddenSlides>
  <MMClips>0</MMClips>
  <ScaleCrop>false</ScaleCrop>
  <HeadingPairs>
    <vt:vector size="8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9" baseType="lpstr">
      <vt:lpstr>Arial</vt:lpstr>
      <vt:lpstr>Calibri</vt:lpstr>
      <vt:lpstr>Default Design</vt:lpstr>
      <vt:lpstr>Microsoft Equation 3.0</vt:lpstr>
      <vt:lpstr>Презентация на PowerPoint</vt:lpstr>
      <vt:lpstr>Хармонично трептене</vt:lpstr>
      <vt:lpstr>Презентация на PowerPoint</vt:lpstr>
      <vt:lpstr>Що е трептене?</vt:lpstr>
      <vt:lpstr>1.Характеристики на трептенията </vt:lpstr>
      <vt:lpstr>1. Характеристики на трептенията</vt:lpstr>
      <vt:lpstr>2. Хармонично трептене</vt:lpstr>
      <vt:lpstr>3. Закон на Хук </vt:lpstr>
      <vt:lpstr>4. Връщаща сила</vt:lpstr>
      <vt:lpstr>Хармонично трептене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Хармонично трептене</dc:title>
  <dc:creator>Silvia</dc:creator>
  <cp:lastModifiedBy>Silvi</cp:lastModifiedBy>
  <cp:revision>10</cp:revision>
  <dcterms:created xsi:type="dcterms:W3CDTF">2010-08-16T16:30:49Z</dcterms:created>
  <dcterms:modified xsi:type="dcterms:W3CDTF">2012-04-04T18:11:31Z</dcterms:modified>
</cp:coreProperties>
</file>