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99FF"/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48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bg-BG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7809416-08B4-414A-BBBF-5EC535410E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530F5-1429-4DEE-89B2-CAC787133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1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23400-0CC2-4A99-94BF-0D8EB4B83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9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BF795-EC7D-4D11-9FDB-94CE4957E0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99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874D8-C973-4979-9F6C-3656AE852D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4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36E97-9144-4C2D-8AF4-31E10FB61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50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325AF-21F2-4AE9-809F-C0D5B07E10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73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43EDF-43D8-49C3-9985-8A56D54963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95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8C21D-6A8D-45B7-B02A-7D840931B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7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96CC0-0A0E-432D-B825-9EB07EECD3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9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D5460-85D6-4831-B0A7-8232E35AAD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1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D2B3C4F0-139C-4066-8B11-E1C70F1DC7B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image" Target="../media/image12.wmf"/><Relationship Id="rId21" Type="http://schemas.openxmlformats.org/officeDocument/2006/relationships/oleObject" Target="../embeddings/oleObject9.bin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24" Type="http://schemas.openxmlformats.org/officeDocument/2006/relationships/image" Target="../media/image11.wmf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23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533400" y="1676400"/>
            <a:ext cx="8458200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Физика и астрономия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438400" y="4267200"/>
            <a:ext cx="4267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девети клас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9248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74700"/>
          </a:xfrm>
        </p:spPr>
        <p:txBody>
          <a:bodyPr/>
          <a:lstStyle/>
          <a:p>
            <a:pPr algn="ctr"/>
            <a:r>
              <a:rPr lang="bg-BG"/>
              <a:t>4. Хармонична вълна</a:t>
            </a:r>
            <a:endParaRPr lang="en-US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228600" y="1143000"/>
            <a:ext cx="4495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а) механична вълна, из-точникът на която из-вършва хармонични трептения</a:t>
            </a:r>
            <a:endParaRPr lang="en-US" sz="2800">
              <a:latin typeface="Arial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2400" y="2971800"/>
            <a:ext cx="4083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б) период на вълната Т</a:t>
            </a:r>
            <a:endParaRPr lang="en-US" sz="2800">
              <a:latin typeface="Arial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2400" y="3581400"/>
            <a:ext cx="4121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в) честота на вълната </a:t>
            </a:r>
            <a:r>
              <a:rPr lang="el-GR" sz="2800">
                <a:latin typeface="Arial" charset="0"/>
                <a:cs typeface="Arial" charset="0"/>
              </a:rPr>
              <a:t>ν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2400" y="4630738"/>
            <a:ext cx="87630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д) </a:t>
            </a:r>
            <a:r>
              <a:rPr lang="bg-BG" sz="2800" u="sng">
                <a:latin typeface="Arial" charset="0"/>
              </a:rPr>
              <a:t>дължина на вълната </a:t>
            </a:r>
            <a:r>
              <a:rPr lang="el-GR" sz="2800" u="sng">
                <a:latin typeface="Arial" charset="0"/>
                <a:cs typeface="Arial" charset="0"/>
              </a:rPr>
              <a:t>λ</a:t>
            </a:r>
            <a:r>
              <a:rPr lang="bg-BG" sz="2800" u="sng">
                <a:latin typeface="Arial" charset="0"/>
                <a:cs typeface="Arial" charset="0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sz="2800">
                <a:latin typeface="Arial" charset="0"/>
                <a:cs typeface="Arial" charset="0"/>
              </a:rPr>
              <a:t> разстоянието, на което се е разпространила вълната за време един период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bg-BG" sz="2800">
                <a:latin typeface="Arial" charset="0"/>
                <a:cs typeface="Arial" charset="0"/>
              </a:rPr>
              <a:t> разстоянието между два съседни гребена или дола</a:t>
            </a:r>
            <a:endParaRPr lang="el-GR" sz="2800">
              <a:latin typeface="Arial" charset="0"/>
              <a:cs typeface="Arial" charset="0"/>
            </a:endParaRP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2400" y="4114800"/>
            <a:ext cx="2644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sz="2800"/>
              <a:t>г) амплитуда А</a:t>
            </a:r>
            <a:endParaRPr lang="en-US" sz="2800"/>
          </a:p>
        </p:txBody>
      </p:sp>
      <p:pic>
        <p:nvPicPr>
          <p:cNvPr id="15373" name="Picture 13" descr="200px-Wellenlae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143000"/>
            <a:ext cx="4267200" cy="3690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6" grpId="0"/>
      <p:bldP spid="15367" grpId="0"/>
      <p:bldP spid="15368" grpId="0"/>
      <p:bldP spid="15369" grpId="0"/>
      <p:bldP spid="153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093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е) връзка между скорост на вълната и период (честота):</a:t>
            </a:r>
            <a:endParaRPr lang="en-US" sz="2800">
              <a:latin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219200" y="2209800"/>
          <a:ext cx="19050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Уравнение" r:id="rId3" imgW="418918" imgH="152334" progId="Equation.3">
                  <p:embed/>
                </p:oleObj>
              </mc:Choice>
              <mc:Fallback>
                <p:oleObj name="Уравнение" r:id="rId3" imgW="418918" imgH="15233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1905000" cy="6921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5791200" y="2057400"/>
          <a:ext cx="21336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Уравнение" r:id="rId5" imgW="494870" imgH="177646" progId="Equation.3">
                  <p:embed/>
                </p:oleObj>
              </mc:Choice>
              <mc:Fallback>
                <p:oleObj name="Уравнение" r:id="rId5" imgW="494870" imgH="17764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057400"/>
                        <a:ext cx="2133600" cy="7794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219200" y="4038600"/>
          <a:ext cx="13716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6" name="Уравнение" r:id="rId7" imgW="406080" imgH="393480" progId="Equation.3">
                  <p:embed/>
                </p:oleObj>
              </mc:Choice>
              <mc:Fallback>
                <p:oleObj name="Уравнение" r:id="rId7" imgW="40608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38600"/>
                        <a:ext cx="1371600" cy="1308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962400" y="3962400"/>
          <a:ext cx="4724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7" name="Уравнение" r:id="rId9" imgW="1155700" imgH="393700" progId="Equation.3">
                  <p:embed/>
                </p:oleObj>
              </mc:Choice>
              <mc:Fallback>
                <p:oleObj name="Уравнение" r:id="rId9" imgW="11557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962400"/>
                        <a:ext cx="4724400" cy="16002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81000" y="2286000"/>
            <a:ext cx="54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>
                <a:solidFill>
                  <a:schemeClr val="bg1"/>
                </a:solidFill>
                <a:latin typeface="Arial" charset="0"/>
              </a:rPr>
              <a:t>от</a:t>
            </a:r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381000" y="4648200"/>
            <a:ext cx="54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от</a:t>
            </a:r>
            <a:endParaRPr lang="en-US" sz="2800">
              <a:latin typeface="Arial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3962400" y="2133600"/>
          <a:ext cx="9144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8" name="Уравнение" r:id="rId11" imgW="190440" imgH="152280" progId="Equation.3">
                  <p:embed/>
                </p:oleObj>
              </mc:Choice>
              <mc:Fallback>
                <p:oleObj name="Уравнение" r:id="rId11" imgW="190440" imgH="1522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133600"/>
                        <a:ext cx="914400" cy="7318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17426" name="Object 18"/>
          <p:cNvGraphicFramePr>
            <a:graphicFrameLocks noChangeAspect="1"/>
          </p:cNvGraphicFramePr>
          <p:nvPr/>
        </p:nvGraphicFramePr>
        <p:xfrm>
          <a:off x="2743200" y="4343400"/>
          <a:ext cx="9144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9" name="Уравнение" r:id="rId13" imgW="190417" imgH="152334" progId="Equation.3">
                  <p:embed/>
                </p:oleObj>
              </mc:Choice>
              <mc:Fallback>
                <p:oleObj name="Уравнение" r:id="rId13" imgW="190417" imgH="152334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343400"/>
                        <a:ext cx="914400" cy="7318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21" grpId="0"/>
      <p:bldP spid="174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algn="ctr"/>
            <a:r>
              <a:rPr lang="bg-BG" sz="4000"/>
              <a:t>Изводи</a:t>
            </a:r>
            <a:endParaRPr lang="en-US" sz="400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algn="just"/>
            <a:r>
              <a:rPr lang="bg-BG" u="sng"/>
              <a:t>Вълновото движение или механична вълна</a:t>
            </a:r>
            <a:r>
              <a:rPr lang="bg-BG"/>
              <a:t> е предаване на трептенията от една частица на друга в еластична среда.</a:t>
            </a:r>
          </a:p>
          <a:p>
            <a:pPr algn="just"/>
            <a:r>
              <a:rPr lang="bg-BG"/>
              <a:t>Трептенето се разпространява с крайна скорост в другите части на средата.</a:t>
            </a:r>
          </a:p>
          <a:p>
            <a:pPr algn="just"/>
            <a:r>
              <a:rPr lang="bg-BG"/>
              <a:t>Механичните вълни пренасят енергия.</a:t>
            </a:r>
          </a:p>
          <a:p>
            <a:pPr algn="just"/>
            <a:r>
              <a:rPr lang="bg-BG"/>
              <a:t>Универсално свойство на вълните- периодичност във времето и в пространството.</a:t>
            </a:r>
          </a:p>
          <a:p>
            <a:pPr algn="just"/>
            <a:r>
              <a:rPr lang="bg-BG"/>
              <a:t>Вълните се характеризират с период, честота, амплитуда и </a:t>
            </a:r>
            <a:r>
              <a:rPr lang="bg-BG" u="sng"/>
              <a:t>дължина на вълната</a:t>
            </a:r>
            <a:r>
              <a:rPr lang="bg-BG"/>
              <a:t>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295400" y="2438400"/>
            <a:ext cx="640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bg-BG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Благодаря!</a:t>
            </a:r>
            <a:endParaRPr lang="bg-BG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98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2492375" y="1679575"/>
            <a:ext cx="9747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2492375" y="1679575"/>
            <a:ext cx="9747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82" name="Rectangle 30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90" name="Rectangle 38"/>
          <p:cNvSpPr>
            <a:spLocks noChangeArrowheads="1"/>
          </p:cNvSpPr>
          <p:nvPr/>
        </p:nvSpPr>
        <p:spPr bwMode="auto">
          <a:xfrm>
            <a:off x="2492375" y="1679575"/>
            <a:ext cx="9747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93" name="Rectangle 41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96" name="Rectangle 44"/>
          <p:cNvSpPr>
            <a:spLocks noChangeArrowheads="1"/>
          </p:cNvSpPr>
          <p:nvPr/>
        </p:nvSpPr>
        <p:spPr bwMode="auto">
          <a:xfrm>
            <a:off x="2492375" y="1679575"/>
            <a:ext cx="9747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598" name="Rectangle 46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602" name="Rectangle 50"/>
          <p:cNvSpPr>
            <a:spLocks noChangeArrowheads="1"/>
          </p:cNvSpPr>
          <p:nvPr/>
        </p:nvSpPr>
        <p:spPr bwMode="auto">
          <a:xfrm>
            <a:off x="2492375" y="1679575"/>
            <a:ext cx="9747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604" name="Rectangle 52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sp>
        <p:nvSpPr>
          <p:cNvPr id="23606" name="Rectangle 54"/>
          <p:cNvSpPr>
            <a:spLocks noChangeArrowheads="1"/>
          </p:cNvSpPr>
          <p:nvPr/>
        </p:nvSpPr>
        <p:spPr bwMode="auto">
          <a:xfrm>
            <a:off x="2492375" y="1679575"/>
            <a:ext cx="103346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bg-BG"/>
          </a:p>
        </p:txBody>
      </p:sp>
      <p:graphicFrame>
        <p:nvGraphicFramePr>
          <p:cNvPr id="23793" name="Group 241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2457450"/>
                <a:gridCol w="2141538"/>
                <a:gridCol w="2273300"/>
                <a:gridCol w="2271712"/>
              </a:tblGrid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Величина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х = 0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х = А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Връщаща сила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Ускорение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48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Еластична потенциална енергия 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102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Кинетична енергия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Пълна енергия</a:t>
                      </a: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bg-BG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pic>
        <p:nvPicPr>
          <p:cNvPr id="23762" name="Picture 2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12954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763" name="Object 211"/>
          <p:cNvGraphicFramePr>
            <a:graphicFrameLocks noChangeAspect="1"/>
          </p:cNvGraphicFramePr>
          <p:nvPr/>
        </p:nvGraphicFramePr>
        <p:xfrm>
          <a:off x="2743200" y="1600200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4" name="Уравнение" r:id="rId4" imgW="507780" imgH="393529" progId="Equation.3">
                  <p:embed/>
                </p:oleObj>
              </mc:Choice>
              <mc:Fallback>
                <p:oleObj name="Уравнение" r:id="rId4" imgW="507780" imgH="393529" progId="Equation.3">
                  <p:embed/>
                  <p:pic>
                    <p:nvPicPr>
                      <p:cNvPr id="0" name="Object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16002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66" name="Rectangle 214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65" name="Object 213"/>
          <p:cNvGraphicFramePr>
            <a:graphicFrameLocks noChangeAspect="1"/>
          </p:cNvGraphicFramePr>
          <p:nvPr/>
        </p:nvGraphicFramePr>
        <p:xfrm>
          <a:off x="2667000" y="3657600"/>
          <a:ext cx="167640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5" name="Уравнение" r:id="rId6" imgW="634725" imgH="418918" progId="Equation.3">
                  <p:embed/>
                </p:oleObj>
              </mc:Choice>
              <mc:Fallback>
                <p:oleObj name="Уравнение" r:id="rId6" imgW="634725" imgH="418918" progId="Equation.3">
                  <p:embed/>
                  <p:pic>
                    <p:nvPicPr>
                      <p:cNvPr id="0" name="Object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657600"/>
                        <a:ext cx="1676400" cy="1046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68" name="Rectangle 21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67" name="Object 215"/>
          <p:cNvGraphicFramePr>
            <a:graphicFrameLocks noChangeAspect="1"/>
          </p:cNvGraphicFramePr>
          <p:nvPr/>
        </p:nvGraphicFramePr>
        <p:xfrm>
          <a:off x="2590800" y="4953000"/>
          <a:ext cx="190500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6" name="Уравнение" r:id="rId8" imgW="698500" imgH="419100" progId="Equation.3">
                  <p:embed/>
                </p:oleObj>
              </mc:Choice>
              <mc:Fallback>
                <p:oleObj name="Уравнение" r:id="rId8" imgW="698500" imgH="419100" progId="Equation.3">
                  <p:embed/>
                  <p:pic>
                    <p:nvPicPr>
                      <p:cNvPr id="0" name="Object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1905000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769" name="Picture 21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019800"/>
            <a:ext cx="17526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771" name="Rectangle 2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70" name="Object 218"/>
          <p:cNvGraphicFramePr>
            <a:graphicFrameLocks noChangeAspect="1"/>
          </p:cNvGraphicFramePr>
          <p:nvPr/>
        </p:nvGraphicFramePr>
        <p:xfrm>
          <a:off x="5181600" y="2667000"/>
          <a:ext cx="838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7" name="Уравнение" r:id="rId11" imgW="279400" imgH="228600" progId="Equation.3">
                  <p:embed/>
                </p:oleObj>
              </mc:Choice>
              <mc:Fallback>
                <p:oleObj name="Уравнение" r:id="rId11" imgW="279400" imgH="228600" progId="Equation.3">
                  <p:embed/>
                  <p:pic>
                    <p:nvPicPr>
                      <p:cNvPr id="0" name="Object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67000"/>
                        <a:ext cx="8382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73" name="Rectangle 2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72" name="Object 220"/>
          <p:cNvGraphicFramePr>
            <a:graphicFrameLocks noChangeAspect="1"/>
          </p:cNvGraphicFramePr>
          <p:nvPr/>
        </p:nvGraphicFramePr>
        <p:xfrm>
          <a:off x="4953000" y="5029200"/>
          <a:ext cx="1295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8" name="Уравнение" r:id="rId13" imgW="393529" imgH="203112" progId="Equation.3">
                  <p:embed/>
                </p:oleObj>
              </mc:Choice>
              <mc:Fallback>
                <p:oleObj name="Уравнение" r:id="rId13" imgW="393529" imgH="203112" progId="Equation.3">
                  <p:embed/>
                  <p:pic>
                    <p:nvPicPr>
                      <p:cNvPr id="0" name="Object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29200"/>
                        <a:ext cx="1295400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75" name="Rectangle 22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74" name="Object 222"/>
          <p:cNvGraphicFramePr>
            <a:graphicFrameLocks noChangeAspect="1"/>
          </p:cNvGraphicFramePr>
          <p:nvPr/>
        </p:nvGraphicFramePr>
        <p:xfrm>
          <a:off x="4648200" y="6096000"/>
          <a:ext cx="198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9" name="Уравнение" r:id="rId15" imgW="647700" imgH="228600" progId="Equation.3">
                  <p:embed/>
                </p:oleObj>
              </mc:Choice>
              <mc:Fallback>
                <p:oleObj name="Уравнение" r:id="rId15" imgW="647700" imgH="228600" progId="Equation.3">
                  <p:embed/>
                  <p:pic>
                    <p:nvPicPr>
                      <p:cNvPr id="0" name="Object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96000"/>
                        <a:ext cx="1981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76" name="Object 224"/>
          <p:cNvGraphicFramePr>
            <a:graphicFrameLocks noChangeAspect="1"/>
          </p:cNvGraphicFramePr>
          <p:nvPr/>
        </p:nvGraphicFramePr>
        <p:xfrm>
          <a:off x="7086600" y="914400"/>
          <a:ext cx="16002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0" name="Уравнение" r:id="rId17" imgW="622080" imgH="228600" progId="Equation.3">
                  <p:embed/>
                </p:oleObj>
              </mc:Choice>
              <mc:Fallback>
                <p:oleObj name="Уравнение" r:id="rId17" imgW="622080" imgH="228600" progId="Equation.3">
                  <p:embed/>
                  <p:pic>
                    <p:nvPicPr>
                      <p:cNvPr id="0" name="Object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914400"/>
                        <a:ext cx="16002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779" name="Rectangle 22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23778" name="Object 226"/>
          <p:cNvGraphicFramePr>
            <a:graphicFrameLocks noChangeAspect="1"/>
          </p:cNvGraphicFramePr>
          <p:nvPr/>
        </p:nvGraphicFramePr>
        <p:xfrm>
          <a:off x="7086600" y="1524000"/>
          <a:ext cx="1752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1" name="Уравнение" r:id="rId19" imgW="723586" imgH="393529" progId="Equation.3">
                  <p:embed/>
                </p:oleObj>
              </mc:Choice>
              <mc:Fallback>
                <p:oleObj name="Уравнение" r:id="rId19" imgW="723586" imgH="393529" progId="Equation.3">
                  <p:embed/>
                  <p:pic>
                    <p:nvPicPr>
                      <p:cNvPr id="0" name="Object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1524000"/>
                        <a:ext cx="17526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80" name="Object 228"/>
          <p:cNvGraphicFramePr>
            <a:graphicFrameLocks noChangeAspect="1"/>
          </p:cNvGraphicFramePr>
          <p:nvPr/>
        </p:nvGraphicFramePr>
        <p:xfrm>
          <a:off x="7010400" y="3581400"/>
          <a:ext cx="19050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2" name="Уравнение" r:id="rId21" imgW="825500" imgH="419100" progId="Equation.3">
                  <p:embed/>
                </p:oleObj>
              </mc:Choice>
              <mc:Fallback>
                <p:oleObj name="Уравнение" r:id="rId21" imgW="825500" imgH="419100" progId="Equation.3">
                  <p:embed/>
                  <p:pic>
                    <p:nvPicPr>
                      <p:cNvPr id="0" name="Object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581400"/>
                        <a:ext cx="190500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782" name="Object 230"/>
          <p:cNvGraphicFramePr>
            <a:graphicFrameLocks noChangeAspect="1"/>
          </p:cNvGraphicFramePr>
          <p:nvPr/>
        </p:nvGraphicFramePr>
        <p:xfrm>
          <a:off x="7086600" y="6019800"/>
          <a:ext cx="1752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13" name="Уравнение" r:id="rId23" imgW="622080" imgH="228600" progId="Equation.3">
                  <p:embed/>
                </p:oleObj>
              </mc:Choice>
              <mc:Fallback>
                <p:oleObj name="Уравнение" r:id="rId23" imgW="622080" imgH="228600" progId="Equation.3">
                  <p:embed/>
                  <p:pic>
                    <p:nvPicPr>
                      <p:cNvPr id="0" name="Object 2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6019800"/>
                        <a:ext cx="17526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sewcure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0"/>
            <a:ext cx="77724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74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3200" i="1">
                <a:solidFill>
                  <a:schemeClr val="bg1"/>
                </a:solidFill>
                <a:latin typeface="Arial" charset="0"/>
              </a:rPr>
              <a:t>Светът около нас е изпълнен с вълни.</a:t>
            </a:r>
            <a:endParaRPr lang="en-US" sz="3200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74725" y="1360488"/>
            <a:ext cx="2614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 i="1">
                <a:solidFill>
                  <a:schemeClr val="bg1"/>
                </a:solidFill>
                <a:latin typeface="Arial" charset="0"/>
              </a:rPr>
              <a:t>Звукови вълни</a:t>
            </a:r>
            <a:endParaRPr lang="en-US" sz="2800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257800" y="1371600"/>
            <a:ext cx="2308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800" i="1">
                <a:solidFill>
                  <a:schemeClr val="bg1"/>
                </a:solidFill>
                <a:latin typeface="Arial" charset="0"/>
              </a:rPr>
              <a:t>Водни вълни</a:t>
            </a:r>
            <a:endParaRPr lang="en-US" sz="2800" i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413125" y="2190750"/>
            <a:ext cx="2727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bg-BG" sz="2800">
                <a:solidFill>
                  <a:schemeClr val="bg1"/>
                </a:solidFill>
              </a:rPr>
              <a:t>......................</a:t>
            </a:r>
            <a:r>
              <a:rPr lang="en-US" sz="2800">
                <a:solidFill>
                  <a:schemeClr val="bg1"/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/>
              <a:t>Механични вълни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25908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bg-BG"/>
              <a:t>Същност 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bg-BG"/>
              <a:t>Основни понятия и величини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bg-BG"/>
              <a:t>Видове механични вълни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bg-BG"/>
              <a:t>Хармонична вълна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bg-BG" sz="3200"/>
              <a:t>1. Същност-</a:t>
            </a:r>
            <a:r>
              <a:rPr lang="bg-BG" sz="4000"/>
              <a:t> </a:t>
            </a:r>
            <a:r>
              <a:rPr lang="bg-BG" sz="2800" i="1"/>
              <a:t>вълните, които се нуждаят от </a:t>
            </a:r>
            <a:r>
              <a:rPr lang="bg-BG" sz="2800" i="1">
                <a:solidFill>
                  <a:schemeClr val="tx1"/>
                </a:solidFill>
              </a:rPr>
              <a:t>среда,</a:t>
            </a:r>
            <a:r>
              <a:rPr lang="bg-BG" sz="2800" i="1"/>
              <a:t> в която да се разпространяват, се наричат </a:t>
            </a:r>
            <a:r>
              <a:rPr lang="bg-BG" sz="2800" i="1" u="sng">
                <a:solidFill>
                  <a:schemeClr val="tx1"/>
                </a:solidFill>
              </a:rPr>
              <a:t>механични вълни.</a:t>
            </a:r>
            <a:endParaRPr lang="en-US" sz="2800" i="1" u="sng">
              <a:solidFill>
                <a:schemeClr val="tx1"/>
              </a:solidFill>
            </a:endParaRPr>
          </a:p>
        </p:txBody>
      </p:sp>
      <p:pic>
        <p:nvPicPr>
          <p:cNvPr id="5124" name="Picture 4" descr="922-3_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44767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86400" y="2133600"/>
            <a:ext cx="3276600" cy="35464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Предаването на трептенията от частица на части-ца в една елас-тична среда се нарича вълново движение или </a:t>
            </a:r>
            <a:r>
              <a:rPr lang="bg-BG" sz="2800" u="sng">
                <a:latin typeface="Arial" charset="0"/>
              </a:rPr>
              <a:t>механична вълна</a:t>
            </a:r>
            <a:r>
              <a:rPr lang="bg-BG" sz="2800">
                <a:latin typeface="Arial" charset="0"/>
              </a:rPr>
              <a:t>.</a:t>
            </a:r>
            <a:endParaRPr lang="en-US" sz="280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bg-BG" sz="4000"/>
              <a:t>2. Основни понятия и величини</a:t>
            </a:r>
            <a:endParaRPr lang="en-US" sz="400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229600" cy="32766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LcParenR"/>
            </a:pPr>
            <a:r>
              <a:rPr lang="bg-BG" sz="2800"/>
              <a:t>Източник на вълна- </a:t>
            </a:r>
            <a:r>
              <a:rPr lang="en-US" sz="2800"/>
              <a:t>тялото, пораждащо трептения в средата, в която се разпространява вълната</a:t>
            </a:r>
            <a:r>
              <a:rPr lang="bg-BG" sz="2800"/>
              <a:t>;</a:t>
            </a:r>
            <a:r>
              <a:rPr lang="en-US"/>
              <a:t> </a:t>
            </a:r>
            <a:endParaRPr lang="bg-BG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bg-BG" sz="2800"/>
              <a:t>б)  бягаща вълна- вълна, която се отдалечава от източника;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bg-BG" sz="2800"/>
              <a:t>в)  скорост на вълна- скоростта, с която се разпространява вълната </a:t>
            </a:r>
            <a:r>
              <a:rPr lang="en-US" sz="2800"/>
              <a:t>u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bg-BG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352800" y="4191000"/>
          <a:ext cx="1600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Уравнение" r:id="rId3" imgW="368140" imgH="152334" progId="Equation.3">
                  <p:embed/>
                </p:oleObj>
              </mc:Choice>
              <mc:Fallback>
                <p:oleObj name="Уравнение" r:id="rId3" imgW="368140" imgH="15233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91000"/>
                        <a:ext cx="1600200" cy="6572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49530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bg-BG" sz="2400" i="1">
                <a:latin typeface="Arial" charset="0"/>
              </a:rPr>
              <a:t> Скоростта на вълната е различна от скоростта на    трептене на частиците !!!!!</a:t>
            </a:r>
            <a:endParaRPr lang="en-US" sz="2400" i="1">
              <a:latin typeface="Arial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57200" y="5867400"/>
            <a:ext cx="8494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Wingdings" pitchFamily="2" charset="2"/>
              <a:buChar char="v"/>
            </a:pPr>
            <a:r>
              <a:rPr lang="bg-BG" sz="2400" i="1">
                <a:solidFill>
                  <a:srgbClr val="FF0000"/>
                </a:solidFill>
                <a:latin typeface="Arial" charset="0"/>
              </a:rPr>
              <a:t> </a:t>
            </a:r>
            <a:r>
              <a:rPr lang="bg-BG" sz="2400" i="1">
                <a:latin typeface="Arial" charset="0"/>
              </a:rPr>
              <a:t>Скоростта на вълната в дадена среда е една и съща.</a:t>
            </a:r>
            <a:endParaRPr lang="en-US" sz="2400" i="1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uiExpand="1" build="p"/>
      <p:bldP spid="7176" grpId="0"/>
      <p:bldP spid="71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991600" cy="3048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bg-BG"/>
              <a:t>г) фронт на вълната (вълнов фронт) - геометричното място от точки, до които е достигнала вълната</a:t>
            </a:r>
            <a:r>
              <a:rPr lang="bg-BG" sz="3600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bg-BG"/>
              <a:t>д) лъчи -</a:t>
            </a:r>
            <a:r>
              <a:rPr lang="bg-BG" sz="3600"/>
              <a:t> </a:t>
            </a:r>
            <a:r>
              <a:rPr lang="bg-BG"/>
              <a:t>л</a:t>
            </a:r>
            <a:r>
              <a:rPr lang="en-US"/>
              <a:t>иниите, които са перпендикулярни на вълновия фронт и имат посоката на разпространение на вълната</a:t>
            </a:r>
            <a:r>
              <a:rPr lang="bg-BG"/>
              <a:t>;</a:t>
            </a:r>
            <a:r>
              <a:rPr lang="en-US" sz="3600"/>
              <a:t> </a:t>
            </a:r>
          </a:p>
        </p:txBody>
      </p:sp>
      <p:pic>
        <p:nvPicPr>
          <p:cNvPr id="11268" name="Picture 4" descr="922-3_f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05200"/>
            <a:ext cx="35052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922-3_f4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76600"/>
            <a:ext cx="3429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066800" y="6172200"/>
            <a:ext cx="2605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400" i="1">
                <a:latin typeface="Arial" charset="0"/>
              </a:rPr>
              <a:t>Сферични вълни</a:t>
            </a:r>
            <a:endParaRPr lang="en-US" sz="2400" i="1">
              <a:latin typeface="Arial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867400" y="6172200"/>
            <a:ext cx="2154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bg-BG" sz="2400" i="1">
                <a:latin typeface="Arial" charset="0"/>
              </a:rPr>
              <a:t>Плоски вълни</a:t>
            </a:r>
            <a:endParaRPr lang="en-US" sz="2400" i="1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0" grpId="0"/>
      <p:bldP spid="112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normal_Rough%20Seas%20Ahe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772400" cy="14319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bg-BG" sz="4400" b="1">
                <a:solidFill>
                  <a:srgbClr val="FF0000"/>
                </a:solidFill>
                <a:latin typeface="Arial" charset="0"/>
              </a:rPr>
              <a:t>Основно свойство на вълните</a:t>
            </a:r>
            <a:endParaRPr lang="en-US" sz="44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52600" y="3124200"/>
            <a:ext cx="5867400" cy="19208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4000" b="1" i="1" u="sng">
                <a:solidFill>
                  <a:srgbClr val="FF0000"/>
                </a:solidFill>
                <a:latin typeface="Arial" charset="0"/>
              </a:rPr>
              <a:t>Механичните вълни пренасят енергия, </a:t>
            </a:r>
          </a:p>
          <a:p>
            <a:pPr eaLnBrk="1" hangingPunct="1"/>
            <a:r>
              <a:rPr lang="bg-BG" sz="4000" b="1" i="1" u="sng">
                <a:solidFill>
                  <a:srgbClr val="FF0000"/>
                </a:solidFill>
                <a:latin typeface="Arial" charset="0"/>
              </a:rPr>
              <a:t>а не вещество.</a:t>
            </a:r>
            <a:endParaRPr lang="en-US" sz="4000" b="1" i="1" u="sng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102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0900"/>
          </a:xfrm>
        </p:spPr>
        <p:txBody>
          <a:bodyPr/>
          <a:lstStyle/>
          <a:p>
            <a:pPr algn="ctr"/>
            <a:r>
              <a:rPr lang="bg-BG"/>
              <a:t>3. Видове вълни</a:t>
            </a:r>
            <a:endParaRPr lang="en-US"/>
          </a:p>
        </p:txBody>
      </p:sp>
      <p:pic>
        <p:nvPicPr>
          <p:cNvPr id="12292" name="Picture 4" descr="Wavet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219450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Wavel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67200"/>
            <a:ext cx="3143250" cy="235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518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а) напречна вълна- вълните, при които трептенията са </a:t>
            </a:r>
            <a:r>
              <a:rPr lang="bg-BG" sz="2800" u="sng">
                <a:latin typeface="Arial" charset="0"/>
              </a:rPr>
              <a:t>перпендикулярни</a:t>
            </a:r>
            <a:r>
              <a:rPr lang="bg-BG" sz="2800">
                <a:latin typeface="Arial" charset="0"/>
              </a:rPr>
              <a:t> на посоката на пренасяне на енергията.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04800" y="4343400"/>
            <a:ext cx="5181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bg-BG" sz="2800">
                <a:latin typeface="Arial" charset="0"/>
              </a:rPr>
              <a:t>б) надлъжна вълна-</a:t>
            </a:r>
            <a:r>
              <a:rPr lang="en-US" sz="2800">
                <a:latin typeface="Arial" charset="0"/>
              </a:rPr>
              <a:t>вълните, при които трептенията </a:t>
            </a:r>
            <a:r>
              <a:rPr lang="en-US" sz="2800" u="sng">
                <a:latin typeface="Arial" charset="0"/>
              </a:rPr>
              <a:t>са в направление на</a:t>
            </a:r>
            <a:r>
              <a:rPr lang="en-US" sz="2800">
                <a:latin typeface="Arial" charset="0"/>
              </a:rPr>
              <a:t> разпространение на вълната.</a:t>
            </a:r>
            <a:r>
              <a:rPr lang="en-US">
                <a:latin typeface="Arial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/>
      <p:bldP spid="12295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211</TotalTime>
  <Words>404</Words>
  <Application>Microsoft Office PowerPoint</Application>
  <PresentationFormat>Презентация на цял екран (4:3)</PresentationFormat>
  <Paragraphs>62</Paragraphs>
  <Slides>14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20" baseType="lpstr">
      <vt:lpstr>Arial</vt:lpstr>
      <vt:lpstr>Tahoma</vt:lpstr>
      <vt:lpstr>Wingdings</vt:lpstr>
      <vt:lpstr>Times New Roman</vt:lpstr>
      <vt:lpstr>Ocean</vt:lpstr>
      <vt:lpstr>Microsoft Equation 3.0</vt:lpstr>
      <vt:lpstr>Презентация на PowerPoint</vt:lpstr>
      <vt:lpstr>Презентация на PowerPoint</vt:lpstr>
      <vt:lpstr>Презентация на PowerPoint</vt:lpstr>
      <vt:lpstr>Механични вълни</vt:lpstr>
      <vt:lpstr>1. Същност- вълните, които се нуждаят от среда, в която да се разпространяват, се наричат механични вълни.</vt:lpstr>
      <vt:lpstr>2. Основни понятия и величини</vt:lpstr>
      <vt:lpstr>Презентация на PowerPoint</vt:lpstr>
      <vt:lpstr>Презентация на PowerPoint</vt:lpstr>
      <vt:lpstr>3. Видове вълни</vt:lpstr>
      <vt:lpstr>Презентация на PowerPoint</vt:lpstr>
      <vt:lpstr>4. Хармонична вълна</vt:lpstr>
      <vt:lpstr>Презентация на PowerPoint</vt:lpstr>
      <vt:lpstr>Изводи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Silvia</dc:creator>
  <cp:lastModifiedBy>Silvi</cp:lastModifiedBy>
  <cp:revision>8</cp:revision>
  <dcterms:created xsi:type="dcterms:W3CDTF">2010-04-14T14:01:47Z</dcterms:created>
  <dcterms:modified xsi:type="dcterms:W3CDTF">2014-01-18T20:03:19Z</dcterms:modified>
</cp:coreProperties>
</file>