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0" r:id="rId10"/>
    <p:sldId id="264" r:id="rId11"/>
    <p:sldId id="265" r:id="rId12"/>
    <p:sldId id="268" r:id="rId13"/>
    <p:sldId id="267" r:id="rId14"/>
    <p:sldId id="266" r:id="rId15"/>
    <p:sldId id="269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F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</p:grpSp>
      <p:sp>
        <p:nvSpPr>
          <p:cNvPr id="359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bg-BG" noProof="0" smtClean="0"/>
              <a:t>Click to edit Master title style</a:t>
            </a:r>
          </a:p>
        </p:txBody>
      </p:sp>
      <p:sp>
        <p:nvSpPr>
          <p:cNvPr id="359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bg-BG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DF0CA1-FDE6-47C4-9504-664C1C7D735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489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478A1-F815-4F8E-8007-C02237BBA73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924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849E-C82C-4F87-9A00-528D6348A22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04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CAB77-414E-467F-B241-059474F5CB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17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55705-C51F-47CE-89FE-4D1512D44B2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707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E1BAC-7CF7-44C1-9481-3643E58631B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229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0439-F073-4C18-9AC6-8E8BC899B70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96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97E5-E530-45D7-8C7E-30F7BB178BB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867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0EBD-AF0B-4D0F-B3EB-2C5E3649B8A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089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8D165-2BBE-4550-89BD-4AAECE79EC9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496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9F8CD-8C28-49E2-A20F-A2F997F9F1B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25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bg-BG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482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483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3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484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4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485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5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3486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  <p:sp>
            <p:nvSpPr>
              <p:cNvPr id="3486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bg-BG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</p:grpSp>
      <p:sp>
        <p:nvSpPr>
          <p:cNvPr id="348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348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3488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488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488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D5C344-31BA-473A-8161-041BD08F46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gif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Lynx Space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9338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bg-BG" b="1" smtClean="0"/>
              <a:t>Физика и астрономия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5805488"/>
            <a:ext cx="4141788" cy="622300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Силвия Боянова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кинет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484313"/>
            <a:ext cx="26908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68313" y="4076700"/>
          <a:ext cx="305911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4" imgW="977900" imgH="228600" progId="Equation.3">
                  <p:embed/>
                </p:oleObj>
              </mc:Choice>
              <mc:Fallback>
                <p:oleObj name="Equation" r:id="rId4" imgW="977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76700"/>
                        <a:ext cx="3059112" cy="712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835150" y="5516563"/>
          <a:ext cx="41767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6" imgW="1689100" imgH="419100" progId="Equation.3">
                  <p:embed/>
                </p:oleObj>
              </mc:Choice>
              <mc:Fallback>
                <p:oleObj name="Equation" r:id="rId6" imgW="16891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516563"/>
                        <a:ext cx="4176713" cy="1038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50825" y="5949950"/>
            <a:ext cx="1368425" cy="287338"/>
          </a:xfrm>
          <a:custGeom>
            <a:avLst/>
            <a:gdLst>
              <a:gd name="T0" fmla="*/ 1026319 w 21600"/>
              <a:gd name="T1" fmla="*/ 0 h 21600"/>
              <a:gd name="T2" fmla="*/ 0 w 21600"/>
              <a:gd name="T3" fmla="*/ 143669 h 21600"/>
              <a:gd name="T4" fmla="*/ 1026319 w 21600"/>
              <a:gd name="T5" fmla="*/ 287338 h 21600"/>
              <a:gd name="T6" fmla="*/ 1368425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smtClean="0"/>
              <a:t>4. Закон за запазване на механичната енергия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3850" y="2492375"/>
            <a:ext cx="428625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Когато на едно тяло действа</a:t>
            </a:r>
          </a:p>
          <a:p>
            <a:pPr eaLnBrk="1" hangingPunct="1"/>
            <a:r>
              <a:rPr lang="bg-BG" sz="2400"/>
              <a:t>само силата на тежестта: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/>
      <p:bldP spid="112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mathmah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5040312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i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21163"/>
            <a:ext cx="1922462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87450" y="765175"/>
            <a:ext cx="5953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6000" b="1">
                <a:solidFill>
                  <a:srgbClr val="FF33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492500" y="2708275"/>
            <a:ext cx="1943100" cy="16557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2400"/>
              <a:t>Видове </a:t>
            </a:r>
          </a:p>
          <a:p>
            <a:pPr algn="ctr"/>
            <a:r>
              <a:rPr lang="bg-BG" sz="2400"/>
              <a:t>енергия: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11188" y="1773238"/>
            <a:ext cx="2447925" cy="1081087"/>
          </a:xfrm>
          <a:prstGeom prst="cloudCallout">
            <a:avLst>
              <a:gd name="adj1" fmla="val 65083"/>
              <a:gd name="adj2" fmla="val 8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sz="2400"/>
              <a:t>Топлинна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5435600" y="1412875"/>
            <a:ext cx="2951163" cy="1223963"/>
          </a:xfrm>
          <a:prstGeom prst="cloudCallout">
            <a:avLst>
              <a:gd name="adj1" fmla="val -52903"/>
              <a:gd name="adj2" fmla="val 822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sz="2400"/>
              <a:t>Светлинна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250825" y="4724400"/>
            <a:ext cx="2952750" cy="1008063"/>
          </a:xfrm>
          <a:prstGeom prst="cloudCallout">
            <a:avLst>
              <a:gd name="adj1" fmla="val 58333"/>
              <a:gd name="adj2" fmla="val -118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sz="2400"/>
              <a:t>Електрична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6443663" y="3933825"/>
            <a:ext cx="2232025" cy="1008063"/>
          </a:xfrm>
          <a:prstGeom prst="cloudCallout">
            <a:avLst>
              <a:gd name="adj1" fmla="val -92532"/>
              <a:gd name="adj2" fmla="val -66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sz="2400"/>
              <a:t>Химична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4284663" y="5084763"/>
            <a:ext cx="2087562" cy="1008062"/>
          </a:xfrm>
          <a:prstGeom prst="cloudCallout">
            <a:avLst>
              <a:gd name="adj1" fmla="val -49315"/>
              <a:gd name="adj2" fmla="val -10181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sz="2400"/>
              <a:t>Ядрена</a:t>
            </a: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2339975" y="404813"/>
            <a:ext cx="2808288" cy="1008062"/>
          </a:xfrm>
          <a:prstGeom prst="cloudCallout">
            <a:avLst>
              <a:gd name="adj1" fmla="val 23319"/>
              <a:gd name="adj2" fmla="val 153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bg-BG" sz="2400"/>
              <a:t>Механична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 animBg="1"/>
      <p:bldP spid="19463" grpId="0" animBg="1"/>
      <p:bldP spid="19466" grpId="0" animBg="1"/>
      <p:bldP spid="19471" grpId="0" animBg="1"/>
      <p:bldP spid="19472" grpId="0" animBg="1"/>
      <p:bldP spid="194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8229600" cy="993775"/>
          </a:xfrm>
        </p:spPr>
        <p:txBody>
          <a:bodyPr/>
          <a:lstStyle/>
          <a:p>
            <a:pPr eaLnBrk="1" hangingPunct="1">
              <a:defRPr/>
            </a:pPr>
            <a:r>
              <a:rPr lang="bg-BG" sz="4000" smtClean="0"/>
              <a:t>5. Закон за запазване на енергията</a:t>
            </a:r>
          </a:p>
        </p:txBody>
      </p:sp>
      <p:pic>
        <p:nvPicPr>
          <p:cNvPr id="14342" name="Picture 6" descr="144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424238"/>
            <a:ext cx="338296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вдв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789363"/>
            <a:ext cx="4008438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23850" y="1557338"/>
            <a:ext cx="8640763" cy="13684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2400"/>
              <a:t>Енергията не се създава и не изчезва. Тя може само да </a:t>
            </a:r>
          </a:p>
          <a:p>
            <a:pPr algn="ctr"/>
            <a:r>
              <a:rPr lang="bg-BG" sz="2400"/>
              <a:t>се предава от едно тяло на друго тяло или да се </a:t>
            </a:r>
          </a:p>
          <a:p>
            <a:pPr algn="ctr"/>
            <a:r>
              <a:rPr lang="bg-BG" sz="2400"/>
              <a:t>превърща от един вид енергия в друг вид енергия.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glass-shatt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789363"/>
            <a:ext cx="26638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imagesCAAI9IZ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997200"/>
            <a:ext cx="26828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ки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4813"/>
            <a:ext cx="2952750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soyuz-launch-bill-ingalls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320040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i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052513"/>
            <a:ext cx="175895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с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264275" cy="2203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bg-BG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Благодаря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3708400" y="3284538"/>
            <a:ext cx="1812925" cy="10461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bg-BG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за</a:t>
            </a: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1187450" y="4797425"/>
            <a:ext cx="7200900" cy="15128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bg-BG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вниманието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Закон за запазване на енергията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629025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Кинетична енергия</a:t>
            </a:r>
          </a:p>
          <a:p>
            <a:pPr eaLnBrk="1" hangingPunct="1">
              <a:defRPr/>
            </a:pPr>
            <a:r>
              <a:rPr lang="bg-BG" smtClean="0"/>
              <a:t>Потенциална енергия</a:t>
            </a:r>
          </a:p>
          <a:p>
            <a:pPr eaLnBrk="1" hangingPunct="1">
              <a:defRPr/>
            </a:pPr>
            <a:r>
              <a:rPr lang="bg-BG" smtClean="0"/>
              <a:t>Механична енергия</a:t>
            </a:r>
          </a:p>
          <a:p>
            <a:pPr eaLnBrk="1" hangingPunct="1">
              <a:defRPr/>
            </a:pPr>
            <a:r>
              <a:rPr lang="bg-BG" smtClean="0"/>
              <a:t>Закон за запазване на механичната енергия</a:t>
            </a:r>
          </a:p>
          <a:p>
            <a:pPr eaLnBrk="1" hangingPunct="1">
              <a:defRPr/>
            </a:pPr>
            <a:r>
              <a:rPr lang="bg-BG" smtClean="0"/>
              <a:t>Закон за запазване на енергията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1. Кинетична енергия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80645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bg-BG" sz="2400" i="1" u="sng"/>
              <a:t>Задача:</a:t>
            </a:r>
            <a:r>
              <a:rPr lang="bg-BG" sz="2400"/>
              <a:t> Тяло с маса</a:t>
            </a:r>
            <a:r>
              <a:rPr lang="en-US" sz="2400"/>
              <a:t> m</a:t>
            </a:r>
            <a:r>
              <a:rPr lang="bg-BG" sz="2400"/>
              <a:t> </a:t>
            </a:r>
            <a:r>
              <a:rPr lang="bg-BG" sz="2400" b="1"/>
              <a:t>започва</a:t>
            </a:r>
            <a:r>
              <a:rPr lang="bg-BG" sz="2400"/>
              <a:t> да се движи равно</a:t>
            </a:r>
            <a:r>
              <a:rPr lang="en-US" sz="2400"/>
              <a:t>-</a:t>
            </a:r>
            <a:r>
              <a:rPr lang="bg-BG" sz="2400"/>
              <a:t>ускорително под действие на постоянна сила</a:t>
            </a:r>
            <a:r>
              <a:rPr lang="en-US" sz="2400"/>
              <a:t> F</a:t>
            </a:r>
            <a:r>
              <a:rPr lang="bg-BG" sz="2400"/>
              <a:t>.</a:t>
            </a:r>
          </a:p>
          <a:p>
            <a:pPr algn="just" eaLnBrk="1" hangingPunct="1"/>
            <a:r>
              <a:rPr lang="bg-BG" sz="2400"/>
              <a:t>След като изминава път</a:t>
            </a:r>
            <a:r>
              <a:rPr lang="en-US" sz="2400"/>
              <a:t> s</a:t>
            </a:r>
            <a:r>
              <a:rPr lang="bg-BG" sz="2400"/>
              <a:t>, тялото достига скорост</a:t>
            </a:r>
            <a:r>
              <a:rPr lang="en-US" sz="2400"/>
              <a:t> v</a:t>
            </a:r>
            <a:r>
              <a:rPr lang="bg-BG" sz="2400"/>
              <a:t>. Определете работата на силата</a:t>
            </a:r>
            <a:r>
              <a:rPr lang="en-US" sz="2400"/>
              <a:t> A</a:t>
            </a:r>
            <a:r>
              <a:rPr lang="en-US" sz="2400" baseline="-25000"/>
              <a:t>F</a:t>
            </a:r>
            <a:r>
              <a:rPr lang="en-US" sz="2400"/>
              <a:t>.</a:t>
            </a:r>
            <a:endParaRPr lang="bg-BG" sz="2400"/>
          </a:p>
        </p:txBody>
      </p: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971550" y="3644900"/>
            <a:ext cx="7272338" cy="2447925"/>
            <a:chOff x="567" y="2614"/>
            <a:chExt cx="4581" cy="1542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67" y="2614"/>
              <a:ext cx="4581" cy="15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bg-BG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748" y="3566"/>
              <a:ext cx="4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020" y="3339"/>
              <a:ext cx="499" cy="227"/>
            </a:xfrm>
            <a:prstGeom prst="rect">
              <a:avLst/>
            </a:prstGeom>
            <a:solidFill>
              <a:srgbClr val="E0E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833" y="3339"/>
              <a:ext cx="499" cy="227"/>
            </a:xfrm>
            <a:prstGeom prst="rect">
              <a:avLst/>
            </a:prstGeom>
            <a:solidFill>
              <a:srgbClr val="E0E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1247" y="3475"/>
              <a:ext cx="817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4059" y="3475"/>
              <a:ext cx="726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1247" y="347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4059" y="347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1247" y="3838"/>
              <a:ext cx="2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5134" name="Text Box 15"/>
            <p:cNvSpPr txBox="1">
              <a:spLocks noChangeArrowheads="1"/>
            </p:cNvSpPr>
            <p:nvPr/>
          </p:nvSpPr>
          <p:spPr bwMode="auto">
            <a:xfrm>
              <a:off x="2608" y="365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s</a:t>
              </a:r>
              <a:endParaRPr lang="bg-BG"/>
            </a:p>
          </p:txBody>
        </p:sp>
        <p:sp>
          <p:nvSpPr>
            <p:cNvPr id="5135" name="Text Box 16"/>
            <p:cNvSpPr txBox="1">
              <a:spLocks noChangeArrowheads="1"/>
            </p:cNvSpPr>
            <p:nvPr/>
          </p:nvSpPr>
          <p:spPr bwMode="auto">
            <a:xfrm>
              <a:off x="1837" y="3158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  <a:endParaRPr lang="bg-BG"/>
            </a:p>
          </p:txBody>
        </p:sp>
        <p:sp>
          <p:nvSpPr>
            <p:cNvPr id="5136" name="Text Box 17"/>
            <p:cNvSpPr txBox="1">
              <a:spLocks noChangeArrowheads="1"/>
            </p:cNvSpPr>
            <p:nvPr/>
          </p:nvSpPr>
          <p:spPr bwMode="auto">
            <a:xfrm>
              <a:off x="4591" y="31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F</a:t>
              </a:r>
              <a:endParaRPr lang="bg-BG"/>
            </a:p>
          </p:txBody>
        </p:sp>
        <p:sp>
          <p:nvSpPr>
            <p:cNvPr id="5137" name="Text Box 18"/>
            <p:cNvSpPr txBox="1">
              <a:spLocks noChangeArrowheads="1"/>
            </p:cNvSpPr>
            <p:nvPr/>
          </p:nvSpPr>
          <p:spPr bwMode="auto">
            <a:xfrm>
              <a:off x="1008" y="2989"/>
              <a:ext cx="4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0</a:t>
              </a:r>
              <a:r>
                <a:rPr lang="en-US"/>
                <a:t> = 0</a:t>
              </a:r>
              <a:endParaRPr lang="bg-BG"/>
            </a:p>
          </p:txBody>
        </p:sp>
        <p:sp>
          <p:nvSpPr>
            <p:cNvPr id="5138" name="Text Box 19"/>
            <p:cNvSpPr txBox="1">
              <a:spLocks noChangeArrowheads="1"/>
            </p:cNvSpPr>
            <p:nvPr/>
          </p:nvSpPr>
          <p:spPr bwMode="auto">
            <a:xfrm>
              <a:off x="4001" y="303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endParaRPr lang="bg-B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92138" y="279400"/>
            <a:ext cx="2938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Дадено: </a:t>
            </a:r>
            <a:r>
              <a:rPr lang="en-US" sz="2400"/>
              <a:t>v</a:t>
            </a:r>
            <a:r>
              <a:rPr lang="en-US" sz="2400" baseline="-25000"/>
              <a:t>0</a:t>
            </a:r>
            <a:r>
              <a:rPr lang="en-US" sz="2400"/>
              <a:t> = 0; m; v</a:t>
            </a:r>
            <a:endParaRPr lang="bg-BG" sz="24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92138" y="855663"/>
            <a:ext cx="227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bg-BG" sz="2400"/>
              <a:t>Търсим: </a:t>
            </a:r>
            <a:r>
              <a:rPr lang="en-US" sz="2400"/>
              <a:t>A</a:t>
            </a:r>
            <a:r>
              <a:rPr lang="en-US" sz="2400" baseline="-25000"/>
              <a:t>F</a:t>
            </a:r>
            <a:r>
              <a:rPr lang="en-US" sz="2400"/>
              <a:t> = ?</a:t>
            </a:r>
            <a:endParaRPr lang="bg-BG" sz="240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35013" y="1431925"/>
            <a:ext cx="56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От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403350" y="1341438"/>
          <a:ext cx="15128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469696" imgH="177723" progId="Equation.3">
                  <p:embed/>
                </p:oleObj>
              </mc:Choice>
              <mc:Fallback>
                <p:oleObj name="Equation" r:id="rId3" imgW="469696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341438"/>
                        <a:ext cx="151288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948488" y="1628775"/>
          <a:ext cx="13684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" imgW="507780" imgH="177723" progId="Equation.3">
                  <p:embed/>
                </p:oleObj>
              </mc:Choice>
              <mc:Fallback>
                <p:oleObj name="Equation" r:id="rId5" imgW="507780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628775"/>
                        <a:ext cx="13684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95288" y="3141663"/>
          <a:ext cx="12239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7" imgW="418918" imgH="152334" progId="Equation.3">
                  <p:embed/>
                </p:oleObj>
              </mc:Choice>
              <mc:Fallback>
                <p:oleObj name="Equation" r:id="rId7" imgW="418918" imgH="15233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141663"/>
                        <a:ext cx="12239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771775" y="3429000"/>
          <a:ext cx="9271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9" imgW="355292" imgH="393359" progId="Equation.3">
                  <p:embed/>
                </p:oleObj>
              </mc:Choice>
              <mc:Fallback>
                <p:oleObj name="Equation" r:id="rId9" imgW="355292" imgH="39335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429000"/>
                        <a:ext cx="9271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395288" y="3789363"/>
          <a:ext cx="12969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1" imgW="508000" imgH="419100" progId="Equation.3">
                  <p:embed/>
                </p:oleObj>
              </mc:Choice>
              <mc:Fallback>
                <p:oleObj name="Equation" r:id="rId11" imgW="5080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89363"/>
                        <a:ext cx="12969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5364163" y="2852738"/>
          <a:ext cx="2555875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3" imgW="901309" imgH="583947" progId="Equation.3">
                  <p:embed/>
                </p:oleObj>
              </mc:Choice>
              <mc:Fallback>
                <p:oleObj name="Equation" r:id="rId13" imgW="901309" imgH="583947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852738"/>
                        <a:ext cx="2555875" cy="165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1042988" y="5084763"/>
          <a:ext cx="3154362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5" imgW="1206500" imgH="419100" progId="Equation.3">
                  <p:embed/>
                </p:oleObj>
              </mc:Choice>
              <mc:Fallback>
                <p:oleObj name="Equation" r:id="rId15" imgW="1206500" imgH="4191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084763"/>
                        <a:ext cx="3154362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2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5651500" y="5219700"/>
          <a:ext cx="302418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7" imgW="977900" imgH="419100" progId="Equation.3">
                  <p:embed/>
                </p:oleObj>
              </mc:Choice>
              <mc:Fallback>
                <p:oleObj name="Equation" r:id="rId17" imgW="977900" imgH="4191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219700"/>
                        <a:ext cx="3024188" cy="1292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203575" y="1341438"/>
            <a:ext cx="5249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Изразяваме силата от уравнението</a:t>
            </a:r>
          </a:p>
          <a:p>
            <a:pPr eaLnBrk="1" hangingPunct="1"/>
            <a:r>
              <a:rPr lang="bg-BG" sz="2400"/>
              <a:t> на ІІ принцип на Нютон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50825" y="2205038"/>
            <a:ext cx="703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Прилагаме законите за скоростта и за пътя при </a:t>
            </a:r>
          </a:p>
          <a:p>
            <a:pPr eaLnBrk="1" hangingPunct="1"/>
            <a:r>
              <a:rPr lang="bg-BG" sz="2400"/>
              <a:t>равноускоритело движение</a:t>
            </a:r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1979613" y="3860800"/>
            <a:ext cx="576262" cy="144463"/>
          </a:xfrm>
          <a:custGeom>
            <a:avLst/>
            <a:gdLst>
              <a:gd name="T0" fmla="*/ 432197 w 21600"/>
              <a:gd name="T1" fmla="*/ 0 h 21600"/>
              <a:gd name="T2" fmla="*/ 0 w 21600"/>
              <a:gd name="T3" fmla="*/ 72232 h 21600"/>
              <a:gd name="T4" fmla="*/ 432197 w 21600"/>
              <a:gd name="T5" fmla="*/ 144463 h 21600"/>
              <a:gd name="T6" fmla="*/ 576262 w 21600"/>
              <a:gd name="T7" fmla="*/ 722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4067175" y="3860800"/>
            <a:ext cx="649288" cy="144463"/>
          </a:xfrm>
          <a:custGeom>
            <a:avLst/>
            <a:gdLst>
              <a:gd name="T0" fmla="*/ 486966 w 21600"/>
              <a:gd name="T1" fmla="*/ 0 h 21600"/>
              <a:gd name="T2" fmla="*/ 0 w 21600"/>
              <a:gd name="T3" fmla="*/ 72232 h 21600"/>
              <a:gd name="T4" fmla="*/ 486966 w 21600"/>
              <a:gd name="T5" fmla="*/ 144463 h 21600"/>
              <a:gd name="T6" fmla="*/ 649288 w 21600"/>
              <a:gd name="T7" fmla="*/ 7223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250825" y="5734050"/>
            <a:ext cx="576263" cy="142875"/>
          </a:xfrm>
          <a:custGeom>
            <a:avLst/>
            <a:gdLst>
              <a:gd name="T0" fmla="*/ 432197 w 21600"/>
              <a:gd name="T1" fmla="*/ 0 h 21600"/>
              <a:gd name="T2" fmla="*/ 0 w 21600"/>
              <a:gd name="T3" fmla="*/ 71438 h 21600"/>
              <a:gd name="T4" fmla="*/ 432197 w 21600"/>
              <a:gd name="T5" fmla="*/ 142875 h 21600"/>
              <a:gd name="T6" fmla="*/ 576263 w 21600"/>
              <a:gd name="T7" fmla="*/ 7143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>
            <a:off x="4787900" y="5876925"/>
            <a:ext cx="720725" cy="215900"/>
          </a:xfrm>
          <a:custGeom>
            <a:avLst/>
            <a:gdLst>
              <a:gd name="T0" fmla="*/ 540544 w 21600"/>
              <a:gd name="T1" fmla="*/ 0 h 21600"/>
              <a:gd name="T2" fmla="*/ 0 w 21600"/>
              <a:gd name="T3" fmla="*/ 107950 h 21600"/>
              <a:gd name="T4" fmla="*/ 540544 w 21600"/>
              <a:gd name="T5" fmla="*/ 215900 h 21600"/>
              <a:gd name="T6" fmla="*/ 720725 w 21600"/>
              <a:gd name="T7" fmla="*/ 1079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179388" y="3213100"/>
            <a:ext cx="0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43" grpId="0"/>
      <p:bldP spid="5144" grpId="0"/>
      <p:bldP spid="5145" grpId="0" animBg="1"/>
      <p:bldP spid="5146" grpId="0" animBg="1"/>
      <p:bldP spid="5147" grpId="0" animBg="1"/>
      <p:bldP spid="5148" grpId="0" animBg="1"/>
      <p:bldP spid="5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203575" y="382588"/>
          <a:ext cx="288131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977900" imgH="419100" progId="Equation.3">
                  <p:embed/>
                </p:oleObj>
              </mc:Choice>
              <mc:Fallback>
                <p:oleObj name="Equation" r:id="rId3" imgW="9779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82588"/>
                        <a:ext cx="2881313" cy="1231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971550" y="1773238"/>
            <a:ext cx="7777163" cy="2016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71550" y="2133600"/>
            <a:ext cx="75819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Кинетичната енергия е равна на работата А, която </a:t>
            </a:r>
          </a:p>
          <a:p>
            <a:pPr eaLnBrk="1" hangingPunct="1"/>
            <a:r>
              <a:rPr lang="bg-BG" sz="2400"/>
              <a:t>трябва да се извърши, за да се ускори едно тяло от</a:t>
            </a:r>
          </a:p>
          <a:p>
            <a:pPr eaLnBrk="1" hangingPunct="1"/>
            <a:r>
              <a:rPr lang="bg-BG" sz="2400"/>
              <a:t>покой до скорост </a:t>
            </a:r>
            <a:r>
              <a:rPr lang="en-US" sz="2400"/>
              <a:t>v.</a:t>
            </a:r>
            <a:endParaRPr lang="bg-BG" sz="2400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547813" y="4292600"/>
            <a:ext cx="6840537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2400"/>
              <a:t>Кинетичната енергия се измерва в джаули.</a:t>
            </a:r>
          </a:p>
        </p:txBody>
      </p:sp>
      <p:sp>
        <p:nvSpPr>
          <p:cNvPr id="717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851275" y="5516563"/>
          <a:ext cx="1871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482181" imgH="215713" progId="Equation.3">
                  <p:embed/>
                </p:oleObj>
              </mc:Choice>
              <mc:Fallback>
                <p:oleObj name="Equation" r:id="rId5" imgW="482181" imgH="2157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516563"/>
                        <a:ext cx="1871663" cy="8445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2" grpId="0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</a:t>
            </a:r>
            <a:r>
              <a:rPr lang="bg-BG" smtClean="0"/>
              <a:t>. Потенциална енергия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84213" y="1484313"/>
            <a:ext cx="7920037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2400"/>
              <a:t>Потенциалната енергия на едно тяло е равна на </a:t>
            </a:r>
          </a:p>
          <a:p>
            <a:pPr algn="ctr"/>
            <a:r>
              <a:rPr lang="bg-BG" sz="2400"/>
              <a:t>работата А за издигането му над земната повърхност: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348038" y="3167063"/>
          <a:ext cx="230505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672808" imgH="215806" progId="Equation.3">
                  <p:embed/>
                </p:oleObj>
              </mc:Choice>
              <mc:Fallback>
                <p:oleObj name="Equation" r:id="rId3" imgW="672808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167063"/>
                        <a:ext cx="2305050" cy="7477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900113" y="4365625"/>
            <a:ext cx="4535487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bg-BG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187450" y="46529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187450" y="508476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484438" y="50847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484438" y="566102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635375" y="56610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3635375" y="6165850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820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2555875" y="5084763"/>
          <a:ext cx="11525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482181" imgH="215713" progId="Equation.3">
                  <p:embed/>
                </p:oleObj>
              </mc:Choice>
              <mc:Fallback>
                <p:oleObj name="Equation" r:id="rId5" imgW="482181" imgH="21571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084763"/>
                        <a:ext cx="115252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1331913" y="4437063"/>
          <a:ext cx="1079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7" imgW="482181" imgH="215713" progId="Equation.3">
                  <p:embed/>
                </p:oleObj>
              </mc:Choice>
              <mc:Fallback>
                <p:oleObj name="Equation" r:id="rId7" imgW="482181" imgH="2157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37063"/>
                        <a:ext cx="1079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Rectangle 2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3851275" y="5637213"/>
          <a:ext cx="10080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9" imgW="482181" imgH="215713" progId="Equation.3">
                  <p:embed/>
                </p:oleObj>
              </mc:Choice>
              <mc:Fallback>
                <p:oleObj name="Equation" r:id="rId9" imgW="482181" imgH="21571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5637213"/>
                        <a:ext cx="10080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6300788" y="3860800"/>
            <a:ext cx="2592387" cy="2736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2400"/>
              <a:t>Потенциалната </a:t>
            </a:r>
          </a:p>
          <a:p>
            <a:pPr algn="ctr"/>
            <a:r>
              <a:rPr lang="bg-BG" sz="2400"/>
              <a:t>енергия </a:t>
            </a:r>
          </a:p>
          <a:p>
            <a:pPr algn="ctr"/>
            <a:r>
              <a:rPr lang="bg-BG" sz="2400"/>
              <a:t>се измерва </a:t>
            </a:r>
          </a:p>
          <a:p>
            <a:pPr algn="ctr"/>
            <a:r>
              <a:rPr lang="bg-BG" sz="2400"/>
              <a:t>в джаули</a:t>
            </a:r>
            <a:r>
              <a:rPr lang="en-US" sz="2400"/>
              <a:t> J</a:t>
            </a:r>
            <a:r>
              <a:rPr lang="bg-BG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animBg="1"/>
      <p:bldP spid="9224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 i="1" u="sng"/>
              <a:t>Задача:</a:t>
            </a:r>
            <a:r>
              <a:rPr lang="bg-BG" sz="2400"/>
              <a:t> Тяло с маса </a:t>
            </a:r>
            <a:r>
              <a:rPr lang="en-US" sz="2400"/>
              <a:t>m </a:t>
            </a:r>
            <a:r>
              <a:rPr lang="bg-BG" sz="2400"/>
              <a:t>се издига от височина </a:t>
            </a:r>
            <a:r>
              <a:rPr lang="en-US" sz="2400"/>
              <a:t>h</a:t>
            </a:r>
            <a:r>
              <a:rPr lang="en-US" sz="2400" baseline="-25000"/>
              <a:t>1</a:t>
            </a:r>
            <a:r>
              <a:rPr lang="en-US" sz="2400"/>
              <a:t> </a:t>
            </a:r>
            <a:r>
              <a:rPr lang="bg-BG" sz="2400"/>
              <a:t>на височина</a:t>
            </a:r>
            <a:r>
              <a:rPr lang="en-US" sz="2400"/>
              <a:t> h</a:t>
            </a:r>
            <a:r>
              <a:rPr lang="en-US" sz="2400" baseline="-25000"/>
              <a:t>2</a:t>
            </a:r>
            <a:r>
              <a:rPr lang="bg-BG" sz="2400"/>
              <a:t>. Определете работата на силата на</a:t>
            </a:r>
          </a:p>
          <a:p>
            <a:pPr eaLnBrk="1" hangingPunct="1"/>
            <a:r>
              <a:rPr lang="bg-BG" sz="2400"/>
              <a:t>тежестта</a:t>
            </a:r>
            <a:r>
              <a:rPr lang="en-US" sz="2400"/>
              <a:t> A</a:t>
            </a:r>
            <a:r>
              <a:rPr lang="en-US" sz="2400" baseline="-25000"/>
              <a:t>G</a:t>
            </a:r>
            <a:r>
              <a:rPr lang="bg-BG" sz="2400"/>
              <a:t>.</a:t>
            </a:r>
          </a:p>
        </p:txBody>
      </p: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468313" y="1844675"/>
            <a:ext cx="3024187" cy="3527425"/>
            <a:chOff x="431" y="1888"/>
            <a:chExt cx="1905" cy="2222"/>
          </a:xfrm>
        </p:grpSpPr>
        <p:sp>
          <p:nvSpPr>
            <p:cNvPr id="9230" name="Rectangle 5"/>
            <p:cNvSpPr>
              <a:spLocks noChangeArrowheads="1"/>
            </p:cNvSpPr>
            <p:nvPr/>
          </p:nvSpPr>
          <p:spPr bwMode="auto">
            <a:xfrm>
              <a:off x="431" y="1888"/>
              <a:ext cx="1905" cy="222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            S=h</a:t>
              </a:r>
              <a:r>
                <a:rPr lang="en-US" baseline="-25000"/>
                <a:t>2</a:t>
              </a:r>
              <a:r>
                <a:rPr lang="en-US"/>
                <a:t>-h</a:t>
              </a:r>
              <a:r>
                <a:rPr lang="en-US" baseline="-25000"/>
                <a:t>1</a:t>
              </a:r>
              <a:endParaRPr lang="bg-BG" baseline="-25000"/>
            </a:p>
          </p:txBody>
        </p:sp>
        <p:sp>
          <p:nvSpPr>
            <p:cNvPr id="9231" name="Rectangle 6"/>
            <p:cNvSpPr>
              <a:spLocks noChangeArrowheads="1"/>
            </p:cNvSpPr>
            <p:nvPr/>
          </p:nvSpPr>
          <p:spPr bwMode="auto">
            <a:xfrm>
              <a:off x="1610" y="2069"/>
              <a:ext cx="272" cy="272"/>
            </a:xfrm>
            <a:prstGeom prst="rect">
              <a:avLst/>
            </a:prstGeom>
            <a:solidFill>
              <a:srgbClr val="E0E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9232" name="Rectangle 7"/>
            <p:cNvSpPr>
              <a:spLocks noChangeArrowheads="1"/>
            </p:cNvSpPr>
            <p:nvPr/>
          </p:nvSpPr>
          <p:spPr bwMode="auto">
            <a:xfrm>
              <a:off x="657" y="3974"/>
              <a:ext cx="1633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9233" name="Rectangle 8"/>
            <p:cNvSpPr>
              <a:spLocks noChangeArrowheads="1"/>
            </p:cNvSpPr>
            <p:nvPr/>
          </p:nvSpPr>
          <p:spPr bwMode="auto">
            <a:xfrm>
              <a:off x="1610" y="3294"/>
              <a:ext cx="272" cy="272"/>
            </a:xfrm>
            <a:prstGeom prst="rect">
              <a:avLst/>
            </a:prstGeom>
            <a:solidFill>
              <a:srgbClr val="E0EFA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9234" name="Line 9"/>
            <p:cNvSpPr>
              <a:spLocks noChangeShapeType="1"/>
            </p:cNvSpPr>
            <p:nvPr/>
          </p:nvSpPr>
          <p:spPr bwMode="auto">
            <a:xfrm flipH="1">
              <a:off x="793" y="2341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235" name="Line 11"/>
            <p:cNvSpPr>
              <a:spLocks noChangeShapeType="1"/>
            </p:cNvSpPr>
            <p:nvPr/>
          </p:nvSpPr>
          <p:spPr bwMode="auto">
            <a:xfrm>
              <a:off x="839" y="2341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236" name="Line 12"/>
            <p:cNvSpPr>
              <a:spLocks noChangeShapeType="1"/>
            </p:cNvSpPr>
            <p:nvPr/>
          </p:nvSpPr>
          <p:spPr bwMode="auto">
            <a:xfrm flipH="1">
              <a:off x="1202" y="356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237" name="Line 13"/>
            <p:cNvSpPr>
              <a:spLocks noChangeShapeType="1"/>
            </p:cNvSpPr>
            <p:nvPr/>
          </p:nvSpPr>
          <p:spPr bwMode="auto">
            <a:xfrm>
              <a:off x="1292" y="3566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238" name="Line 14"/>
            <p:cNvSpPr>
              <a:spLocks noChangeShapeType="1"/>
            </p:cNvSpPr>
            <p:nvPr/>
          </p:nvSpPr>
          <p:spPr bwMode="auto">
            <a:xfrm flipV="1">
              <a:off x="1292" y="2341"/>
              <a:ext cx="0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239" name="Text Box 16"/>
            <p:cNvSpPr txBox="1">
              <a:spLocks noChangeArrowheads="1"/>
            </p:cNvSpPr>
            <p:nvPr/>
          </p:nvSpPr>
          <p:spPr bwMode="auto">
            <a:xfrm>
              <a:off x="962" y="3624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h</a:t>
              </a:r>
              <a:r>
                <a:rPr lang="en-US" baseline="-25000"/>
                <a:t>1</a:t>
              </a:r>
              <a:endParaRPr lang="bg-BG" baseline="-25000"/>
            </a:p>
          </p:txBody>
        </p:sp>
        <p:sp>
          <p:nvSpPr>
            <p:cNvPr id="9240" name="Text Box 17"/>
            <p:cNvSpPr txBox="1">
              <a:spLocks noChangeArrowheads="1"/>
            </p:cNvSpPr>
            <p:nvPr/>
          </p:nvSpPr>
          <p:spPr bwMode="auto">
            <a:xfrm>
              <a:off x="567" y="3022"/>
              <a:ext cx="2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h</a:t>
              </a:r>
              <a:r>
                <a:rPr lang="en-US" baseline="-25000"/>
                <a:t>2</a:t>
              </a:r>
              <a:endParaRPr lang="bg-BG" baseline="-25000"/>
            </a:p>
          </p:txBody>
        </p:sp>
        <p:sp>
          <p:nvSpPr>
            <p:cNvPr id="9241" name="Line 18"/>
            <p:cNvSpPr>
              <a:spLocks noChangeShapeType="1"/>
            </p:cNvSpPr>
            <p:nvPr/>
          </p:nvSpPr>
          <p:spPr bwMode="auto">
            <a:xfrm>
              <a:off x="1746" y="2205"/>
              <a:ext cx="0" cy="59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242" name="Text Box 19"/>
            <p:cNvSpPr txBox="1">
              <a:spLocks noChangeArrowheads="1"/>
            </p:cNvSpPr>
            <p:nvPr/>
          </p:nvSpPr>
          <p:spPr bwMode="auto">
            <a:xfrm>
              <a:off x="1791" y="2523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G</a:t>
              </a:r>
              <a:endParaRPr lang="bg-BG"/>
            </a:p>
          </p:txBody>
        </p:sp>
      </p:grp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643438" y="1484313"/>
            <a:ext cx="2570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Дадено:</a:t>
            </a:r>
            <a:r>
              <a:rPr lang="en-US" sz="2400"/>
              <a:t> m; h</a:t>
            </a:r>
            <a:r>
              <a:rPr lang="en-US" sz="2400" baseline="-25000"/>
              <a:t>1</a:t>
            </a:r>
            <a:r>
              <a:rPr lang="en-US" sz="2400"/>
              <a:t>; h</a:t>
            </a:r>
            <a:r>
              <a:rPr lang="en-US" sz="2400" baseline="-25000"/>
              <a:t>2</a:t>
            </a:r>
            <a:endParaRPr lang="bg-BG" sz="2400" baseline="-2500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716463" y="1989138"/>
            <a:ext cx="222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Търсим: </a:t>
            </a:r>
            <a:r>
              <a:rPr lang="en-US" sz="2400"/>
              <a:t>A</a:t>
            </a:r>
            <a:r>
              <a:rPr lang="en-US" sz="2400" baseline="-25000"/>
              <a:t>G</a:t>
            </a:r>
            <a:r>
              <a:rPr lang="en-US" sz="2400"/>
              <a:t> =?</a:t>
            </a:r>
            <a:endParaRPr lang="bg-BG" sz="2400"/>
          </a:p>
        </p:txBody>
      </p:sp>
      <p:sp>
        <p:nvSpPr>
          <p:cNvPr id="9222" name="Rectangle 2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4067175" y="2636838"/>
          <a:ext cx="417671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1523339" imgH="215806" progId="Equation.3">
                  <p:embed/>
                </p:oleObj>
              </mc:Choice>
              <mc:Fallback>
                <p:oleObj name="Equation" r:id="rId3" imgW="1523339" imgH="215806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636838"/>
                        <a:ext cx="4176713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2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4140200" y="3284538"/>
          <a:ext cx="38163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5" imgW="1282700" imgH="215900" progId="Equation.3">
                  <p:embed/>
                </p:oleObj>
              </mc:Choice>
              <mc:Fallback>
                <p:oleObj name="Equation" r:id="rId5" imgW="1282700" imgH="2159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284538"/>
                        <a:ext cx="381635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2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3779838" y="4221163"/>
          <a:ext cx="5148262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7" imgW="1663700" imgH="215900" progId="Equation.3">
                  <p:embed/>
                </p:oleObj>
              </mc:Choice>
              <mc:Fallback>
                <p:oleObj name="Equation" r:id="rId7" imgW="1663700" imgH="2159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221163"/>
                        <a:ext cx="5148262" cy="6778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95288" y="5661025"/>
            <a:ext cx="8228012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bg-BG" sz="2400"/>
              <a:t>Работата на силата на тежестта е равна на взетото със знак  “-”  изменение на потенциалната енергия.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3348038" y="22050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12" grpId="0"/>
      <p:bldP spid="8213" grpId="0"/>
      <p:bldP spid="8221" grpId="0" animBg="1"/>
      <p:bldP spid="82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3. Механична енергия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11188" y="1773238"/>
            <a:ext cx="8208962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bg-BG" sz="2400"/>
              <a:t>Сумата от кинетичната енергия Е</a:t>
            </a:r>
            <a:r>
              <a:rPr lang="bg-BG" sz="2400" baseline="-25000"/>
              <a:t>К</a:t>
            </a:r>
            <a:r>
              <a:rPr lang="bg-BG" sz="2400"/>
              <a:t> и потенциалната </a:t>
            </a:r>
          </a:p>
          <a:p>
            <a:pPr algn="ctr"/>
            <a:r>
              <a:rPr lang="bg-BG" sz="2400"/>
              <a:t>енергия Е</a:t>
            </a:r>
            <a:r>
              <a:rPr lang="bg-BG" sz="2400" baseline="-25000"/>
              <a:t>П</a:t>
            </a:r>
            <a:r>
              <a:rPr lang="bg-BG" sz="2400"/>
              <a:t> на едно тяло се нарича механична енергия: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2484438" y="3357563"/>
          <a:ext cx="4824412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752600" imgH="419100" progId="Equation.3">
                  <p:embed/>
                </p:oleObj>
              </mc:Choice>
              <mc:Fallback>
                <p:oleObj name="Equation" r:id="rId3" imgW="17526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3357563"/>
                        <a:ext cx="4824412" cy="1154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9" name="Picture 9" descr="01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868863"/>
            <a:ext cx="14398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image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8497888" cy="454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203</TotalTime>
  <Words>320</Words>
  <Application>Microsoft Office PowerPoint</Application>
  <PresentationFormat>Презентация на цял екран (4:3)</PresentationFormat>
  <Paragraphs>65</Paragraphs>
  <Slides>15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Ripple</vt:lpstr>
      <vt:lpstr>Microsoft Equation 3.0</vt:lpstr>
      <vt:lpstr>Физика и астрономия</vt:lpstr>
      <vt:lpstr>Закон за запазване на енергията</vt:lpstr>
      <vt:lpstr>1. Кинетична енергия</vt:lpstr>
      <vt:lpstr>Презентация на PowerPoint</vt:lpstr>
      <vt:lpstr>Презентация на PowerPoint</vt:lpstr>
      <vt:lpstr>2. Потенциална енергия</vt:lpstr>
      <vt:lpstr>Презентация на PowerPoint</vt:lpstr>
      <vt:lpstr>3. Механична енергия</vt:lpstr>
      <vt:lpstr>Презентация на PowerPoint</vt:lpstr>
      <vt:lpstr>4. Закон за запазване на механичната енергия</vt:lpstr>
      <vt:lpstr>Презентация на PowerPoint</vt:lpstr>
      <vt:lpstr>Презентация на PowerPoint</vt:lpstr>
      <vt:lpstr>5. Закон за запазване на енергията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и астрономия</dc:title>
  <dc:creator>user</dc:creator>
  <cp:lastModifiedBy>Silvi</cp:lastModifiedBy>
  <cp:revision>7</cp:revision>
  <dcterms:created xsi:type="dcterms:W3CDTF">2010-11-19T16:46:50Z</dcterms:created>
  <dcterms:modified xsi:type="dcterms:W3CDTF">2012-03-31T17:51:13Z</dcterms:modified>
</cp:coreProperties>
</file>